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86" r:id="rId2"/>
    <p:sldId id="270" r:id="rId3"/>
    <p:sldId id="280" r:id="rId4"/>
    <p:sldId id="281" r:id="rId5"/>
    <p:sldId id="259" r:id="rId6"/>
    <p:sldId id="271" r:id="rId7"/>
    <p:sldId id="284" r:id="rId8"/>
    <p:sldId id="260" r:id="rId9"/>
    <p:sldId id="261" r:id="rId10"/>
    <p:sldId id="273" r:id="rId11"/>
    <p:sldId id="274" r:id="rId12"/>
    <p:sldId id="275" r:id="rId13"/>
    <p:sldId id="277" r:id="rId14"/>
    <p:sldId id="276" r:id="rId15"/>
    <p:sldId id="265" r:id="rId16"/>
    <p:sldId id="279" r:id="rId17"/>
    <p:sldId id="282" r:id="rId18"/>
    <p:sldId id="285" r:id="rId19"/>
    <p:sldId id="278" r:id="rId20"/>
  </p:sldIdLst>
  <p:sldSz cx="9144000" cy="6858000" type="screen4x3"/>
  <p:notesSz cx="6858000" cy="9144000"/>
  <p:embeddedFontLst>
    <p:embeddedFont>
      <p:font typeface="Calibri" pitchFamily="34" charset="0"/>
      <p:regular r:id="rId21"/>
      <p:bold r:id="rId22"/>
      <p:italic r:id="rId23"/>
      <p:boldItalic r:id="rId24"/>
    </p:embeddedFont>
    <p:embeddedFont>
      <p:font typeface="VNI-Times" pitchFamily="2" charset="0"/>
      <p:regular r:id="rId25"/>
      <p:bold r:id="rId26"/>
      <p:italic r:id="rId27"/>
      <p:boldItalic r:id="rId28"/>
    </p:embeddedFont>
  </p:embeddedFontLst>
  <p:custDataLst>
    <p:tags r:id="rId29"/>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FFFF00"/>
    <a:srgbClr val="0000FF"/>
    <a:srgbClr val="FF00FF"/>
    <a:srgbClr val="008080"/>
    <a:srgbClr val="800000"/>
    <a:srgbClr val="FF0066"/>
    <a:srgbClr val="00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66" autoAdjust="0"/>
    <p:restoredTop sz="94660"/>
  </p:normalViewPr>
  <p:slideViewPr>
    <p:cSldViewPr>
      <p:cViewPr varScale="1">
        <p:scale>
          <a:sx n="68" d="100"/>
          <a:sy n="68" d="100"/>
        </p:scale>
        <p:origin x="-6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8FC722-AFCD-4C79-A937-09D6E63650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17AE10-38BE-41E4-992B-9383585A2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CD75D-FF23-4323-A5FE-A55CCE1AF5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616CB-C622-4514-9404-2D35F69CF7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0A4D7C-1793-4BD4-8F3D-FEED00142E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DBB006-CB77-4570-AD73-E62A457978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C0EF-C930-4C5A-80D7-76A654EF94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52EE7-318B-49A0-8E00-1FE09F1659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400F21-5B06-462B-9B4E-CBF8B36DE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2DD8B-220B-434A-A154-4F02978FF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34484-9460-4148-9C1E-ED6B095F39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031507-783D-4659-99A7-627BCE63CBF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Tập</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làm</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12</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Kết</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trong</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văn</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kể</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chuyện</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3505200" y="838200"/>
            <a:ext cx="2438400" cy="646331"/>
          </a:xfrm>
          <a:prstGeom prst="rect">
            <a:avLst/>
          </a:prstGeom>
          <a:noFill/>
          <a:ln w="9525">
            <a:noFill/>
            <a:miter lim="800000"/>
            <a:headEnd/>
            <a:tailEnd/>
          </a:ln>
          <a:effectLst/>
        </p:spPr>
        <p:txBody>
          <a:bodyPr>
            <a:spAutoFit/>
          </a:bodyPr>
          <a:lstStyle/>
          <a:p>
            <a:pPr>
              <a:spcBef>
                <a:spcPct val="50000"/>
              </a:spcBef>
            </a:pPr>
            <a:r>
              <a:rPr lang="en-US" sz="3600" b="1" u="sng" dirty="0">
                <a:solidFill>
                  <a:srgbClr val="0000CC"/>
                </a:solidFill>
                <a:cs typeface="Arial" pitchFamily="34" charset="0"/>
              </a:rPr>
              <a:t> </a:t>
            </a:r>
            <a:r>
              <a:rPr lang="en-US" sz="3600" b="1" u="sng" dirty="0" smtClean="0">
                <a:solidFill>
                  <a:srgbClr val="0000CC"/>
                </a:solidFill>
                <a:cs typeface="Arial" pitchFamily="34" charset="0"/>
              </a:rPr>
              <a:t>GHI NHỚ</a:t>
            </a:r>
            <a:endParaRPr lang="en-US" sz="3600" b="1" u="sng" dirty="0">
              <a:solidFill>
                <a:srgbClr val="0000CC"/>
              </a:solidFill>
              <a:cs typeface="Arial" pitchFamily="34" charset="0"/>
            </a:endParaRPr>
          </a:p>
        </p:txBody>
      </p:sp>
      <p:sp>
        <p:nvSpPr>
          <p:cNvPr id="21516" name="Text Box 12"/>
          <p:cNvSpPr txBox="1">
            <a:spLocks noChangeArrowheads="1"/>
          </p:cNvSpPr>
          <p:nvPr/>
        </p:nvSpPr>
        <p:spPr bwMode="auto">
          <a:xfrm>
            <a:off x="974725" y="1560513"/>
            <a:ext cx="184150" cy="366712"/>
          </a:xfrm>
          <a:prstGeom prst="rect">
            <a:avLst/>
          </a:prstGeom>
          <a:noFill/>
          <a:ln w="9525">
            <a:noFill/>
            <a:miter lim="800000"/>
            <a:headEnd/>
            <a:tailEnd/>
          </a:ln>
          <a:effectLst/>
        </p:spPr>
        <p:txBody>
          <a:bodyPr wrap="none">
            <a:spAutoFit/>
          </a:bodyPr>
          <a:lstStyle/>
          <a:p>
            <a:endParaRPr lang="en-US"/>
          </a:p>
        </p:txBody>
      </p:sp>
      <p:sp>
        <p:nvSpPr>
          <p:cNvPr id="21520" name="AutoShape 16"/>
          <p:cNvSpPr>
            <a:spLocks noChangeArrowheads="1"/>
          </p:cNvSpPr>
          <p:nvPr/>
        </p:nvSpPr>
        <p:spPr bwMode="auto">
          <a:xfrm>
            <a:off x="381000" y="1828800"/>
            <a:ext cx="8458200" cy="3733800"/>
          </a:xfrm>
          <a:prstGeom prst="roundRect">
            <a:avLst>
              <a:gd name="adj" fmla="val 16667"/>
            </a:avLst>
          </a:prstGeom>
          <a:solidFill>
            <a:srgbClr val="00FFFF"/>
          </a:solidFill>
          <a:ln w="28575">
            <a:solidFill>
              <a:srgbClr val="FF0066"/>
            </a:solidFill>
            <a:round/>
            <a:headEnd/>
            <a:tailEnd/>
          </a:ln>
          <a:effectLst/>
        </p:spPr>
        <p:txBody>
          <a:bodyPr wrap="none" anchor="ctr"/>
          <a:lstStyle/>
          <a:p>
            <a:endParaRPr lang="en-US"/>
          </a:p>
        </p:txBody>
      </p:sp>
      <p:sp>
        <p:nvSpPr>
          <p:cNvPr id="21521" name="Text Box 17"/>
          <p:cNvSpPr txBox="1">
            <a:spLocks noChangeArrowheads="1"/>
          </p:cNvSpPr>
          <p:nvPr/>
        </p:nvSpPr>
        <p:spPr bwMode="auto">
          <a:xfrm>
            <a:off x="457200" y="2743200"/>
            <a:ext cx="8686800" cy="946150"/>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800" dirty="0" err="1">
                <a:cs typeface="Arial" pitchFamily="34" charset="0"/>
              </a:rPr>
              <a:t>Kết</a:t>
            </a:r>
            <a:r>
              <a:rPr lang="en-US" sz="2800" dirty="0">
                <a:cs typeface="Arial" pitchFamily="34" charset="0"/>
              </a:rPr>
              <a:t> </a:t>
            </a:r>
            <a:r>
              <a:rPr lang="en-US" sz="2800" dirty="0" err="1">
                <a:cs typeface="Arial" pitchFamily="34" charset="0"/>
              </a:rPr>
              <a:t>bài</a:t>
            </a:r>
            <a:r>
              <a:rPr lang="en-US" sz="2800" dirty="0">
                <a:cs typeface="Arial" pitchFamily="34" charset="0"/>
              </a:rPr>
              <a:t> </a:t>
            </a:r>
            <a:r>
              <a:rPr lang="en-US" sz="2800" dirty="0" err="1">
                <a:cs typeface="Arial" pitchFamily="34" charset="0"/>
              </a:rPr>
              <a:t>mở</a:t>
            </a:r>
            <a:r>
              <a:rPr lang="en-US" sz="2800" dirty="0">
                <a:cs typeface="Arial" pitchFamily="34" charset="0"/>
              </a:rPr>
              <a:t> </a:t>
            </a:r>
            <a:r>
              <a:rPr lang="en-US" sz="2800" dirty="0" err="1">
                <a:cs typeface="Arial" pitchFamily="34" charset="0"/>
              </a:rPr>
              <a:t>rộng</a:t>
            </a:r>
            <a:r>
              <a:rPr lang="en-US" sz="2800" dirty="0">
                <a:cs typeface="Arial" pitchFamily="34" charset="0"/>
              </a:rPr>
              <a:t>: </a:t>
            </a:r>
            <a:r>
              <a:rPr lang="en-US" sz="2800" dirty="0" err="1">
                <a:cs typeface="Arial" pitchFamily="34" charset="0"/>
              </a:rPr>
              <a:t>nêu</a:t>
            </a:r>
            <a:r>
              <a:rPr lang="en-US" sz="2800" dirty="0">
                <a:cs typeface="Arial" pitchFamily="34" charset="0"/>
              </a:rPr>
              <a:t> ý </a:t>
            </a:r>
            <a:r>
              <a:rPr lang="en-US" sz="2800" dirty="0" err="1">
                <a:cs typeface="Arial" pitchFamily="34" charset="0"/>
              </a:rPr>
              <a:t>nghĩa</a:t>
            </a:r>
            <a:r>
              <a:rPr lang="en-US" sz="2800" dirty="0">
                <a:cs typeface="Arial" pitchFamily="34" charset="0"/>
              </a:rPr>
              <a:t> </a:t>
            </a:r>
            <a:r>
              <a:rPr lang="en-US" sz="2800" dirty="0" err="1">
                <a:cs typeface="Arial" pitchFamily="34" charset="0"/>
              </a:rPr>
              <a:t>hoặc</a:t>
            </a:r>
            <a:r>
              <a:rPr lang="en-US" sz="2800" dirty="0">
                <a:cs typeface="Arial" pitchFamily="34" charset="0"/>
              </a:rPr>
              <a:t> </a:t>
            </a:r>
            <a:r>
              <a:rPr lang="en-US" sz="2800" dirty="0" err="1">
                <a:cs typeface="Arial" pitchFamily="34" charset="0"/>
              </a:rPr>
              <a:t>đưa</a:t>
            </a:r>
            <a:r>
              <a:rPr lang="en-US" sz="2800" dirty="0">
                <a:cs typeface="Arial" pitchFamily="34" charset="0"/>
              </a:rPr>
              <a:t> </a:t>
            </a:r>
            <a:r>
              <a:rPr lang="en-US" sz="2800" dirty="0" err="1">
                <a:cs typeface="Arial" pitchFamily="34" charset="0"/>
              </a:rPr>
              <a:t>ra</a:t>
            </a:r>
            <a:r>
              <a:rPr lang="en-US" sz="2800" dirty="0">
                <a:cs typeface="Arial" pitchFamily="34" charset="0"/>
              </a:rPr>
              <a:t> </a:t>
            </a:r>
            <a:r>
              <a:rPr lang="en-US" sz="2800" dirty="0" err="1">
                <a:cs typeface="Arial" pitchFamily="34" charset="0"/>
              </a:rPr>
              <a:t>lời</a:t>
            </a:r>
            <a:r>
              <a:rPr lang="en-US" sz="2800" dirty="0">
                <a:cs typeface="Arial" pitchFamily="34" charset="0"/>
              </a:rPr>
              <a:t> </a:t>
            </a:r>
            <a:r>
              <a:rPr lang="en-US" sz="2800" dirty="0" err="1">
                <a:cs typeface="Arial" pitchFamily="34" charset="0"/>
              </a:rPr>
              <a:t>bình</a:t>
            </a:r>
            <a:r>
              <a:rPr lang="en-US" sz="2800" dirty="0">
                <a:cs typeface="Arial" pitchFamily="34" charset="0"/>
              </a:rPr>
              <a:t> </a:t>
            </a:r>
            <a:r>
              <a:rPr lang="en-US" sz="2800" dirty="0" err="1">
                <a:cs typeface="Arial" pitchFamily="34" charset="0"/>
              </a:rPr>
              <a:t>luận</a:t>
            </a:r>
            <a:r>
              <a:rPr lang="en-US" sz="2800" dirty="0">
                <a:cs typeface="Arial" pitchFamily="34" charset="0"/>
              </a:rPr>
              <a:t> </a:t>
            </a:r>
            <a:r>
              <a:rPr lang="en-US" sz="2800" dirty="0" err="1">
                <a:cs typeface="Arial" pitchFamily="34" charset="0"/>
              </a:rPr>
              <a:t>về</a:t>
            </a:r>
            <a:r>
              <a:rPr lang="en-US" sz="2800" dirty="0">
                <a:cs typeface="Arial" pitchFamily="34" charset="0"/>
              </a:rPr>
              <a:t> </a:t>
            </a:r>
            <a:r>
              <a:rPr lang="en-US" sz="2800" dirty="0" err="1">
                <a:cs typeface="Arial" pitchFamily="34" charset="0"/>
              </a:rPr>
              <a:t>câu</a:t>
            </a:r>
            <a:r>
              <a:rPr lang="en-US" sz="2800" dirty="0">
                <a:cs typeface="Arial" pitchFamily="34" charset="0"/>
              </a:rPr>
              <a:t> </a:t>
            </a:r>
            <a:r>
              <a:rPr lang="en-US" sz="2800" dirty="0" err="1">
                <a:cs typeface="Arial" pitchFamily="34" charset="0"/>
              </a:rPr>
              <a:t>chuyện</a:t>
            </a:r>
            <a:r>
              <a:rPr lang="en-US" sz="2800" dirty="0">
                <a:cs typeface="Arial" pitchFamily="34" charset="0"/>
              </a:rPr>
              <a:t>.</a:t>
            </a:r>
          </a:p>
        </p:txBody>
      </p:sp>
      <p:sp>
        <p:nvSpPr>
          <p:cNvPr id="21522" name="Text Box 18"/>
          <p:cNvSpPr txBox="1">
            <a:spLocks noChangeArrowheads="1"/>
          </p:cNvSpPr>
          <p:nvPr/>
        </p:nvSpPr>
        <p:spPr bwMode="auto">
          <a:xfrm>
            <a:off x="762000" y="1905000"/>
            <a:ext cx="7239000" cy="523220"/>
          </a:xfrm>
          <a:prstGeom prst="rect">
            <a:avLst/>
          </a:prstGeom>
          <a:noFill/>
          <a:ln w="9525">
            <a:noFill/>
            <a:miter lim="800000"/>
            <a:headEnd/>
            <a:tailEnd/>
          </a:ln>
          <a:effectLst/>
        </p:spPr>
        <p:txBody>
          <a:bodyPr wrap="square">
            <a:spAutoFit/>
          </a:bodyPr>
          <a:lstStyle/>
          <a:p>
            <a:pPr marL="342900" indent="-342900">
              <a:spcBef>
                <a:spcPct val="50000"/>
              </a:spcBef>
            </a:pPr>
            <a:r>
              <a:rPr lang="en-US" sz="2800">
                <a:cs typeface="Arial" pitchFamily="34" charset="0"/>
              </a:rPr>
              <a:t>Có hai cách kết bài:</a:t>
            </a:r>
          </a:p>
        </p:txBody>
      </p:sp>
      <p:sp>
        <p:nvSpPr>
          <p:cNvPr id="21523" name="Text Box 19"/>
          <p:cNvSpPr txBox="1">
            <a:spLocks noChangeArrowheads="1"/>
          </p:cNvSpPr>
          <p:nvPr/>
        </p:nvSpPr>
        <p:spPr bwMode="auto">
          <a:xfrm>
            <a:off x="457200" y="3810000"/>
            <a:ext cx="8458200" cy="946150"/>
          </a:xfrm>
          <a:prstGeom prst="rect">
            <a:avLst/>
          </a:prstGeom>
          <a:noFill/>
          <a:ln w="9525">
            <a:noFill/>
            <a:miter lim="800000"/>
            <a:headEnd/>
            <a:tailEnd/>
          </a:ln>
          <a:effectLst/>
        </p:spPr>
        <p:txBody>
          <a:bodyPr>
            <a:spAutoFit/>
          </a:bodyPr>
          <a:lstStyle/>
          <a:p>
            <a:pPr>
              <a:spcBef>
                <a:spcPct val="50000"/>
              </a:spcBef>
            </a:pPr>
            <a:r>
              <a:rPr lang="en-US" sz="2800" dirty="0">
                <a:cs typeface="Arial" pitchFamily="34" charset="0"/>
              </a:rPr>
              <a:t>2. </a:t>
            </a:r>
            <a:r>
              <a:rPr lang="en-US" sz="2800" dirty="0" err="1">
                <a:cs typeface="Arial" pitchFamily="34" charset="0"/>
              </a:rPr>
              <a:t>Kết</a:t>
            </a:r>
            <a:r>
              <a:rPr lang="en-US" sz="2800" dirty="0">
                <a:cs typeface="Arial" pitchFamily="34" charset="0"/>
              </a:rPr>
              <a:t> </a:t>
            </a:r>
            <a:r>
              <a:rPr lang="en-US" sz="2800" dirty="0" err="1">
                <a:cs typeface="Arial" pitchFamily="34" charset="0"/>
              </a:rPr>
              <a:t>bài</a:t>
            </a:r>
            <a:r>
              <a:rPr lang="en-US" sz="2800" dirty="0">
                <a:cs typeface="Arial" pitchFamily="34" charset="0"/>
              </a:rPr>
              <a:t> </a:t>
            </a:r>
            <a:r>
              <a:rPr lang="en-US" sz="2800" dirty="0" err="1">
                <a:cs typeface="Arial" pitchFamily="34" charset="0"/>
              </a:rPr>
              <a:t>không</a:t>
            </a:r>
            <a:r>
              <a:rPr lang="en-US" sz="2800" dirty="0">
                <a:cs typeface="Arial" pitchFamily="34" charset="0"/>
              </a:rPr>
              <a:t> </a:t>
            </a:r>
            <a:r>
              <a:rPr lang="en-US" sz="2800" dirty="0" err="1">
                <a:cs typeface="Arial" pitchFamily="34" charset="0"/>
              </a:rPr>
              <a:t>mở</a:t>
            </a:r>
            <a:r>
              <a:rPr lang="en-US" sz="2800" dirty="0">
                <a:cs typeface="Arial" pitchFamily="34" charset="0"/>
              </a:rPr>
              <a:t> </a:t>
            </a:r>
            <a:r>
              <a:rPr lang="en-US" sz="2800" dirty="0" err="1">
                <a:cs typeface="Arial" pitchFamily="34" charset="0"/>
              </a:rPr>
              <a:t>rộng</a:t>
            </a:r>
            <a:r>
              <a:rPr lang="en-US" sz="2800" dirty="0">
                <a:cs typeface="Arial" pitchFamily="34" charset="0"/>
              </a:rPr>
              <a:t>: </a:t>
            </a:r>
            <a:r>
              <a:rPr lang="en-US" sz="2800" dirty="0" err="1">
                <a:cs typeface="Arial" pitchFamily="34" charset="0"/>
              </a:rPr>
              <a:t>chỉ</a:t>
            </a:r>
            <a:r>
              <a:rPr lang="en-US" sz="2800" dirty="0">
                <a:cs typeface="Arial" pitchFamily="34" charset="0"/>
              </a:rPr>
              <a:t> </a:t>
            </a:r>
            <a:r>
              <a:rPr lang="en-US" sz="2800" dirty="0" err="1">
                <a:cs typeface="Arial" pitchFamily="34" charset="0"/>
              </a:rPr>
              <a:t>cho</a:t>
            </a:r>
            <a:r>
              <a:rPr lang="en-US" sz="2800" dirty="0">
                <a:cs typeface="Arial" pitchFamily="34" charset="0"/>
              </a:rPr>
              <a:t> </a:t>
            </a:r>
            <a:r>
              <a:rPr lang="en-US" sz="2800" dirty="0" err="1">
                <a:cs typeface="Arial" pitchFamily="34" charset="0"/>
              </a:rPr>
              <a:t>biết</a:t>
            </a:r>
            <a:r>
              <a:rPr lang="en-US" sz="2800" dirty="0">
                <a:cs typeface="Arial" pitchFamily="34" charset="0"/>
              </a:rPr>
              <a:t> </a:t>
            </a:r>
            <a:r>
              <a:rPr lang="en-US" sz="2800" dirty="0" err="1">
                <a:cs typeface="Arial" pitchFamily="34" charset="0"/>
              </a:rPr>
              <a:t>kết</a:t>
            </a:r>
            <a:r>
              <a:rPr lang="en-US" sz="2800" dirty="0">
                <a:cs typeface="Arial" pitchFamily="34" charset="0"/>
              </a:rPr>
              <a:t> </a:t>
            </a:r>
            <a:r>
              <a:rPr lang="en-US" sz="2800" dirty="0" err="1">
                <a:cs typeface="Arial" pitchFamily="34" charset="0"/>
              </a:rPr>
              <a:t>cục</a:t>
            </a:r>
            <a:r>
              <a:rPr lang="en-US" sz="2800" dirty="0">
                <a:cs typeface="Arial" pitchFamily="34" charset="0"/>
              </a:rPr>
              <a:t> </a:t>
            </a:r>
            <a:r>
              <a:rPr lang="en-US" sz="2800" dirty="0" err="1">
                <a:cs typeface="Arial" pitchFamily="34" charset="0"/>
              </a:rPr>
              <a:t>của</a:t>
            </a:r>
            <a:r>
              <a:rPr lang="en-US" sz="2800" dirty="0">
                <a:cs typeface="Arial" pitchFamily="34" charset="0"/>
              </a:rPr>
              <a:t> </a:t>
            </a:r>
            <a:r>
              <a:rPr lang="en-US" sz="2800" dirty="0" err="1">
                <a:cs typeface="Arial" pitchFamily="34" charset="0"/>
              </a:rPr>
              <a:t>câu</a:t>
            </a:r>
            <a:r>
              <a:rPr lang="en-US" sz="2800" dirty="0">
                <a:cs typeface="Arial" pitchFamily="34" charset="0"/>
              </a:rPr>
              <a:t> </a:t>
            </a:r>
            <a:r>
              <a:rPr lang="en-US" sz="2800" dirty="0" err="1">
                <a:cs typeface="Arial" pitchFamily="34" charset="0"/>
              </a:rPr>
              <a:t>chuyện</a:t>
            </a:r>
            <a:r>
              <a:rPr lang="en-US" sz="2800" dirty="0">
                <a:cs typeface="Arial" pitchFamily="34" charset="0"/>
              </a:rPr>
              <a:t>, </a:t>
            </a:r>
            <a:r>
              <a:rPr lang="en-US" sz="2800" dirty="0" err="1">
                <a:cs typeface="Arial" pitchFamily="34" charset="0"/>
              </a:rPr>
              <a:t>không</a:t>
            </a:r>
            <a:r>
              <a:rPr lang="en-US" sz="2800" dirty="0">
                <a:cs typeface="Arial" pitchFamily="34" charset="0"/>
              </a:rPr>
              <a:t> </a:t>
            </a:r>
            <a:r>
              <a:rPr lang="en-US" sz="2800" dirty="0" err="1">
                <a:cs typeface="Arial" pitchFamily="34" charset="0"/>
              </a:rPr>
              <a:t>bình</a:t>
            </a:r>
            <a:r>
              <a:rPr lang="en-US" sz="2800" dirty="0">
                <a:cs typeface="Arial" pitchFamily="34" charset="0"/>
              </a:rPr>
              <a:t> </a:t>
            </a:r>
            <a:r>
              <a:rPr lang="en-US" sz="2800" dirty="0" err="1">
                <a:cs typeface="Arial" pitchFamily="34" charset="0"/>
              </a:rPr>
              <a:t>luận</a:t>
            </a:r>
            <a:r>
              <a:rPr lang="en-US" sz="2800" dirty="0">
                <a:cs typeface="Arial" pitchFamily="34" charset="0"/>
              </a:rPr>
              <a:t> </a:t>
            </a:r>
            <a:r>
              <a:rPr lang="en-US" sz="2800" dirty="0" err="1">
                <a:cs typeface="Arial" pitchFamily="34" charset="0"/>
              </a:rPr>
              <a:t>gì</a:t>
            </a:r>
            <a:r>
              <a:rPr lang="en-US" sz="2800" dirty="0">
                <a:cs typeface="Arial" pitchFamily="34" charset="0"/>
              </a:rPr>
              <a:t> </a:t>
            </a:r>
            <a:r>
              <a:rPr lang="en-US" sz="2800" dirty="0" err="1">
                <a:cs typeface="Arial" pitchFamily="34" charset="0"/>
              </a:rPr>
              <a:t>thêm</a:t>
            </a:r>
            <a:r>
              <a:rPr lang="en-US" sz="2800" dirty="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22"/>
                                        </p:tgtEl>
                                        <p:attrNameLst>
                                          <p:attrName>style.visibility</p:attrName>
                                        </p:attrNameLst>
                                      </p:cBhvr>
                                      <p:to>
                                        <p:strVal val="visible"/>
                                      </p:to>
                                    </p:set>
                                    <p:animEffect transition="in" filter="fade">
                                      <p:cBhvr>
                                        <p:cTn id="7" dur="2000"/>
                                        <p:tgtEl>
                                          <p:spTgt spid="2152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1521"/>
                                        </p:tgtEl>
                                        <p:attrNameLst>
                                          <p:attrName>style.visibility</p:attrName>
                                        </p:attrNameLst>
                                      </p:cBhvr>
                                      <p:to>
                                        <p:strVal val="visible"/>
                                      </p:to>
                                    </p:set>
                                    <p:anim calcmode="lin" valueType="num">
                                      <p:cBhvr>
                                        <p:cTn id="12" dur="1000" fill="hold"/>
                                        <p:tgtEl>
                                          <p:spTgt spid="21521"/>
                                        </p:tgtEl>
                                        <p:attrNameLst>
                                          <p:attrName>ppt_x</p:attrName>
                                        </p:attrNameLst>
                                      </p:cBhvr>
                                      <p:tavLst>
                                        <p:tav tm="0">
                                          <p:val>
                                            <p:strVal val="#ppt_x-.2"/>
                                          </p:val>
                                        </p:tav>
                                        <p:tav tm="100000">
                                          <p:val>
                                            <p:strVal val="#ppt_x"/>
                                          </p:val>
                                        </p:tav>
                                      </p:tavLst>
                                    </p:anim>
                                    <p:anim calcmode="lin" valueType="num">
                                      <p:cBhvr>
                                        <p:cTn id="13" dur="1000" fill="hold"/>
                                        <p:tgtEl>
                                          <p:spTgt spid="215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21"/>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1523"/>
                                        </p:tgtEl>
                                        <p:attrNameLst>
                                          <p:attrName>style.visibility</p:attrName>
                                        </p:attrNameLst>
                                      </p:cBhvr>
                                      <p:to>
                                        <p:strVal val="visible"/>
                                      </p:to>
                                    </p:set>
                                    <p:anim calcmode="lin" valueType="num">
                                      <p:cBhvr>
                                        <p:cTn id="19" dur="1000" fill="hold"/>
                                        <p:tgtEl>
                                          <p:spTgt spid="21523"/>
                                        </p:tgtEl>
                                        <p:attrNameLst>
                                          <p:attrName>ppt_x</p:attrName>
                                        </p:attrNameLst>
                                      </p:cBhvr>
                                      <p:tavLst>
                                        <p:tav tm="0">
                                          <p:val>
                                            <p:strVal val="#ppt_x-.2"/>
                                          </p:val>
                                        </p:tav>
                                        <p:tav tm="100000">
                                          <p:val>
                                            <p:strVal val="#ppt_x"/>
                                          </p:val>
                                        </p:tav>
                                      </p:tavLst>
                                    </p:anim>
                                    <p:anim calcmode="lin" valueType="num">
                                      <p:cBhvr>
                                        <p:cTn id="20" dur="1000" fill="hold"/>
                                        <p:tgtEl>
                                          <p:spTgt spid="2152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1523"/>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21520"/>
                                        </p:tgtEl>
                                        <p:attrNameLst>
                                          <p:attrName>style.visibility</p:attrName>
                                        </p:attrNameLst>
                                      </p:cBhvr>
                                      <p:to>
                                        <p:strVal val="visible"/>
                                      </p:to>
                                    </p:set>
                                    <p:animEffect transition="in" filter="wedge">
                                      <p:cBhvr>
                                        <p:cTn id="26" dur="2000"/>
                                        <p:tgtEl>
                                          <p:spTgt spid="21520"/>
                                        </p:tgtEl>
                                      </p:cBhvr>
                                    </p:animEffect>
                                  </p:childTnLst>
                                </p:cTn>
                              </p:par>
                            </p:childTnLst>
                          </p:cTn>
                        </p:par>
                        <p:par>
                          <p:cTn id="27" fill="hold">
                            <p:stCondLst>
                              <p:cond delay="2000"/>
                            </p:stCondLst>
                            <p:childTnLst>
                              <p:par>
                                <p:cTn id="28" presetID="8" presetClass="entr" presetSubtype="16" fill="hold" nodeType="afterEffect">
                                  <p:stCondLst>
                                    <p:cond delay="0"/>
                                  </p:stCondLst>
                                  <p:childTnLst>
                                    <p:set>
                                      <p:cBhvr>
                                        <p:cTn id="29" dur="1" fill="hold">
                                          <p:stCondLst>
                                            <p:cond delay="0"/>
                                          </p:stCondLst>
                                        </p:cTn>
                                        <p:tgtEl>
                                          <p:spTgt spid="21508">
                                            <p:txEl>
                                              <p:pRg st="0" end="0"/>
                                            </p:txEl>
                                          </p:spTgt>
                                        </p:tgtEl>
                                        <p:attrNameLst>
                                          <p:attrName>style.visibility</p:attrName>
                                        </p:attrNameLst>
                                      </p:cBhvr>
                                      <p:to>
                                        <p:strVal val="visible"/>
                                      </p:to>
                                    </p:set>
                                    <p:animEffect transition="in" filter="diamond(in)">
                                      <p:cBhvr>
                                        <p:cTn id="30" dur="2000"/>
                                        <p:tgtEl>
                                          <p:spTgt spid="21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animBg="1"/>
      <p:bldP spid="21521" grpId="0"/>
      <p:bldP spid="21522" grpId="0"/>
      <p:bldP spid="215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4"/>
          <p:cNvSpPr txBox="1">
            <a:spLocks noChangeArrowheads="1"/>
          </p:cNvSpPr>
          <p:nvPr/>
        </p:nvSpPr>
        <p:spPr bwMode="auto">
          <a:xfrm>
            <a:off x="0" y="0"/>
            <a:ext cx="8610600" cy="457200"/>
          </a:xfrm>
          <a:prstGeom prst="rect">
            <a:avLst/>
          </a:prstGeom>
          <a:noFill/>
          <a:ln w="76200" cap="sq" algn="ctr">
            <a:noFill/>
            <a:miter lim="800000"/>
            <a:headEnd type="none" w="sm" len="sm"/>
            <a:tailEnd type="none" w="sm" len="sm"/>
          </a:ln>
          <a:effectLst/>
        </p:spPr>
        <p:txBody>
          <a:bodyPr>
            <a:spAutoFit/>
          </a:bodyPr>
          <a:lstStyle/>
          <a:p>
            <a:pPr algn="ctr">
              <a:spcBef>
                <a:spcPct val="50000"/>
              </a:spcBef>
            </a:pPr>
            <a:endParaRPr lang="en-US" sz="2400" u="sng">
              <a:latin typeface="VNI-Murray" pitchFamily="2" charset="0"/>
              <a:cs typeface="Arial" pitchFamily="34" charset="0"/>
            </a:endParaRPr>
          </a:p>
        </p:txBody>
      </p:sp>
      <p:sp>
        <p:nvSpPr>
          <p:cNvPr id="22533" name="Text Box 5"/>
          <p:cNvSpPr txBox="1">
            <a:spLocks noChangeArrowheads="1"/>
          </p:cNvSpPr>
          <p:nvPr/>
        </p:nvSpPr>
        <p:spPr bwMode="auto">
          <a:xfrm>
            <a:off x="0" y="3352800"/>
            <a:ext cx="6172200" cy="457200"/>
          </a:xfrm>
          <a:prstGeom prst="rect">
            <a:avLst/>
          </a:prstGeom>
          <a:noFill/>
          <a:ln w="9525">
            <a:noFill/>
            <a:miter lim="800000"/>
            <a:headEnd/>
            <a:tailEnd/>
          </a:ln>
          <a:effectLst/>
        </p:spPr>
        <p:txBody>
          <a:bodyPr>
            <a:spAutoFit/>
          </a:bodyPr>
          <a:lstStyle/>
          <a:p>
            <a:pPr eaLnBrk="0" hangingPunct="0">
              <a:spcBef>
                <a:spcPct val="50000"/>
              </a:spcBef>
            </a:pPr>
            <a:endParaRPr lang="en-US" sz="2400">
              <a:latin typeface="Times New Roman" pitchFamily="18" charset="0"/>
              <a:cs typeface="Arial" pitchFamily="34" charset="0"/>
            </a:endParaRPr>
          </a:p>
        </p:txBody>
      </p:sp>
      <p:sp>
        <p:nvSpPr>
          <p:cNvPr id="22534" name="Text Box 6"/>
          <p:cNvSpPr txBox="1">
            <a:spLocks noChangeArrowheads="1"/>
          </p:cNvSpPr>
          <p:nvPr/>
        </p:nvSpPr>
        <p:spPr bwMode="auto">
          <a:xfrm>
            <a:off x="365125" y="417513"/>
            <a:ext cx="4206875" cy="366712"/>
          </a:xfrm>
          <a:prstGeom prst="rect">
            <a:avLst/>
          </a:prstGeom>
          <a:noFill/>
          <a:ln w="9525">
            <a:noFill/>
            <a:miter lim="800000"/>
            <a:headEnd/>
            <a:tailEnd/>
          </a:ln>
          <a:effectLst/>
        </p:spPr>
        <p:txBody>
          <a:bodyPr>
            <a:spAutoFit/>
          </a:bodyPr>
          <a:lstStyle/>
          <a:p>
            <a:endParaRPr lang="en-US">
              <a:cs typeface="Arial" pitchFamily="34" charset="0"/>
            </a:endParaRPr>
          </a:p>
        </p:txBody>
      </p:sp>
      <p:sp>
        <p:nvSpPr>
          <p:cNvPr id="22535" name="Text Box 7"/>
          <p:cNvSpPr txBox="1">
            <a:spLocks noChangeArrowheads="1"/>
          </p:cNvSpPr>
          <p:nvPr/>
        </p:nvSpPr>
        <p:spPr bwMode="auto">
          <a:xfrm>
            <a:off x="0" y="0"/>
            <a:ext cx="7772400" cy="519113"/>
          </a:xfrm>
          <a:prstGeom prst="rect">
            <a:avLst/>
          </a:prstGeom>
          <a:noFill/>
          <a:ln w="9525">
            <a:noFill/>
            <a:miter lim="800000"/>
            <a:headEnd/>
            <a:tailEnd/>
          </a:ln>
          <a:effectLst/>
        </p:spPr>
        <p:txBody>
          <a:bodyPr>
            <a:spAutoFit/>
          </a:bodyPr>
          <a:lstStyle/>
          <a:p>
            <a:pPr>
              <a:spcBef>
                <a:spcPct val="50000"/>
              </a:spcBef>
            </a:pPr>
            <a:r>
              <a:rPr lang="en-US" sz="2800" b="1" u="sng">
                <a:cs typeface="Arial" pitchFamily="34" charset="0"/>
              </a:rPr>
              <a:t> </a:t>
            </a:r>
            <a:r>
              <a:rPr lang="en-US" sz="2400" b="1" u="sng">
                <a:cs typeface="Arial" pitchFamily="34" charset="0"/>
              </a:rPr>
              <a:t>Luyện tập</a:t>
            </a:r>
          </a:p>
        </p:txBody>
      </p:sp>
      <p:sp>
        <p:nvSpPr>
          <p:cNvPr id="22536" name="Text Box 8"/>
          <p:cNvSpPr txBox="1">
            <a:spLocks noChangeArrowheads="1"/>
          </p:cNvSpPr>
          <p:nvPr/>
        </p:nvSpPr>
        <p:spPr bwMode="auto">
          <a:xfrm>
            <a:off x="0" y="473075"/>
            <a:ext cx="86868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1/ Sau đây là một số kết bài của truyện </a:t>
            </a:r>
            <a:r>
              <a:rPr lang="en-US" sz="2400" b="1">
                <a:solidFill>
                  <a:srgbClr val="FF0066"/>
                </a:solidFill>
                <a:cs typeface="Arial" pitchFamily="34" charset="0"/>
              </a:rPr>
              <a:t>Rùa và thỏ</a:t>
            </a:r>
            <a:r>
              <a:rPr lang="en-US" sz="2400">
                <a:cs typeface="Arial" pitchFamily="34" charset="0"/>
              </a:rPr>
              <a:t>. Em hãy cho biết đó là những kết bài theo cách nào.</a:t>
            </a:r>
          </a:p>
        </p:txBody>
      </p:sp>
      <p:sp>
        <p:nvSpPr>
          <p:cNvPr id="22537" name="Text Box 9"/>
          <p:cNvSpPr txBox="1">
            <a:spLocks noChangeArrowheads="1"/>
          </p:cNvSpPr>
          <p:nvPr/>
        </p:nvSpPr>
        <p:spPr bwMode="auto">
          <a:xfrm>
            <a:off x="0" y="1327150"/>
            <a:ext cx="8915400" cy="1187450"/>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a/ Lúc sực nhớ đến cuộc thi, ngẩng đầu lên, thỏ thấy rùa đã gần tới đích, bèn vắt chân lên cổ mà chạy. Nhưng muộn mất rồi. Rùa đã tới đích trước nó.</a:t>
            </a:r>
          </a:p>
        </p:txBody>
      </p:sp>
      <p:sp>
        <p:nvSpPr>
          <p:cNvPr id="22538" name="Text Box 10"/>
          <p:cNvSpPr txBox="1">
            <a:spLocks noChangeArrowheads="1"/>
          </p:cNvSpPr>
          <p:nvPr/>
        </p:nvSpPr>
        <p:spPr bwMode="auto">
          <a:xfrm>
            <a:off x="0" y="2530475"/>
            <a:ext cx="89916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b/ Câu chuyện Rùa và thỏ là lời nhắc nhở nghiêm khắc đối với những ai hay ỷ vào sức mình mà chủ quan,biếng nhác.</a:t>
            </a:r>
          </a:p>
        </p:txBody>
      </p:sp>
      <p:sp>
        <p:nvSpPr>
          <p:cNvPr id="22539" name="Text Box 11"/>
          <p:cNvSpPr txBox="1">
            <a:spLocks noChangeArrowheads="1"/>
          </p:cNvSpPr>
          <p:nvPr/>
        </p:nvSpPr>
        <p:spPr bwMode="auto">
          <a:xfrm>
            <a:off x="0" y="3368675"/>
            <a:ext cx="91440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c/ Đó là toàn bộ câu chuyện chú thỏ hợm hĩnh phải nếm mùi thất bại trước anh rùa có quyết tâm cao.</a:t>
            </a:r>
          </a:p>
        </p:txBody>
      </p:sp>
      <p:sp>
        <p:nvSpPr>
          <p:cNvPr id="22540" name="Text Box 12"/>
          <p:cNvSpPr txBox="1">
            <a:spLocks noChangeArrowheads="1"/>
          </p:cNvSpPr>
          <p:nvPr/>
        </p:nvSpPr>
        <p:spPr bwMode="auto">
          <a:xfrm>
            <a:off x="0" y="4283075"/>
            <a:ext cx="91440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d/ Nghe xong câu chuyện cô giáo kể,ai cũng tự nhủ: không bao giờ được lơ là trong học tập và rèn luyện bản thân.</a:t>
            </a:r>
          </a:p>
        </p:txBody>
      </p:sp>
      <p:sp>
        <p:nvSpPr>
          <p:cNvPr id="22541" name="Text Box 13"/>
          <p:cNvSpPr txBox="1">
            <a:spLocks noChangeArrowheads="1"/>
          </p:cNvSpPr>
          <p:nvPr/>
        </p:nvSpPr>
        <p:spPr bwMode="auto">
          <a:xfrm>
            <a:off x="0" y="4953000"/>
            <a:ext cx="6858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
        <p:nvSpPr>
          <p:cNvPr id="22542" name="Text Box 14"/>
          <p:cNvSpPr txBox="1">
            <a:spLocks noChangeArrowheads="1"/>
          </p:cNvSpPr>
          <p:nvPr/>
        </p:nvSpPr>
        <p:spPr bwMode="auto">
          <a:xfrm>
            <a:off x="0" y="5181600"/>
            <a:ext cx="9144000" cy="1187450"/>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e/ Cho đến bây giờ, mỗi khi nhớ lại chuyện chạy thi với rùa, tôi vẫn đỏ mặt vì xấu hổ. Mong sao đừng ai mắc bệnh chủ quan, hợm hĩnh như thỏ tôi ngày nào.</a:t>
            </a:r>
          </a:p>
        </p:txBody>
      </p:sp>
      <p:sp>
        <p:nvSpPr>
          <p:cNvPr id="22543" name="Line 15"/>
          <p:cNvSpPr>
            <a:spLocks noChangeShapeType="1"/>
          </p:cNvSpPr>
          <p:nvPr/>
        </p:nvSpPr>
        <p:spPr bwMode="auto">
          <a:xfrm>
            <a:off x="76200" y="1219200"/>
            <a:ext cx="1066800" cy="0"/>
          </a:xfrm>
          <a:prstGeom prst="line">
            <a:avLst/>
          </a:prstGeom>
          <a:noFill/>
          <a:ln w="38100">
            <a:solidFill>
              <a:srgbClr val="FF0066"/>
            </a:solidFill>
            <a:round/>
            <a:headEnd/>
            <a:tailEnd/>
          </a:ln>
          <a:effectLst/>
        </p:spPr>
        <p:txBody>
          <a:bodyPr/>
          <a:lstStyle/>
          <a:p>
            <a:endParaRPr lang="en-US"/>
          </a:p>
        </p:txBody>
      </p:sp>
      <p:sp>
        <p:nvSpPr>
          <p:cNvPr id="22544" name="Line 16"/>
          <p:cNvSpPr>
            <a:spLocks noChangeShapeType="1"/>
          </p:cNvSpPr>
          <p:nvPr/>
        </p:nvSpPr>
        <p:spPr bwMode="auto">
          <a:xfrm>
            <a:off x="1981200" y="1219200"/>
            <a:ext cx="3886200" cy="0"/>
          </a:xfrm>
          <a:prstGeom prst="line">
            <a:avLst/>
          </a:prstGeom>
          <a:noFill/>
          <a:ln w="38100">
            <a:solidFill>
              <a:srgbClr val="FF0066"/>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fade">
                                      <p:cBhvr>
                                        <p:cTn id="7" dur="2000"/>
                                        <p:tgtEl>
                                          <p:spTgt spid="2253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2536"/>
                                        </p:tgtEl>
                                        <p:attrNameLst>
                                          <p:attrName>style.visibility</p:attrName>
                                        </p:attrNameLst>
                                      </p:cBhvr>
                                      <p:to>
                                        <p:strVal val="visible"/>
                                      </p:to>
                                    </p:set>
                                    <p:animEffect transition="in" filter="diamond(in)">
                                      <p:cBhvr>
                                        <p:cTn id="10" dur="2000"/>
                                        <p:tgtEl>
                                          <p:spTgt spid="2253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2537"/>
                                        </p:tgtEl>
                                        <p:attrNameLst>
                                          <p:attrName>style.visibility</p:attrName>
                                        </p:attrNameLst>
                                      </p:cBhvr>
                                      <p:to>
                                        <p:strVal val="visible"/>
                                      </p:to>
                                    </p:set>
                                    <p:animEffect transition="in" filter="diamond(in)">
                                      <p:cBhvr>
                                        <p:cTn id="13" dur="2000"/>
                                        <p:tgtEl>
                                          <p:spTgt spid="2253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2538"/>
                                        </p:tgtEl>
                                        <p:attrNameLst>
                                          <p:attrName>style.visibility</p:attrName>
                                        </p:attrNameLst>
                                      </p:cBhvr>
                                      <p:to>
                                        <p:strVal val="visible"/>
                                      </p:to>
                                    </p:set>
                                    <p:animEffect transition="in" filter="diamond(in)">
                                      <p:cBhvr>
                                        <p:cTn id="16" dur="2000"/>
                                        <p:tgtEl>
                                          <p:spTgt spid="2253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22539"/>
                                        </p:tgtEl>
                                        <p:attrNameLst>
                                          <p:attrName>style.visibility</p:attrName>
                                        </p:attrNameLst>
                                      </p:cBhvr>
                                      <p:to>
                                        <p:strVal val="visible"/>
                                      </p:to>
                                    </p:set>
                                    <p:animEffect transition="in" filter="diamond(in)">
                                      <p:cBhvr>
                                        <p:cTn id="19" dur="2000"/>
                                        <p:tgtEl>
                                          <p:spTgt spid="2253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22540"/>
                                        </p:tgtEl>
                                        <p:attrNameLst>
                                          <p:attrName>style.visibility</p:attrName>
                                        </p:attrNameLst>
                                      </p:cBhvr>
                                      <p:to>
                                        <p:strVal val="visible"/>
                                      </p:to>
                                    </p:set>
                                    <p:animEffect transition="in" filter="diamond(in)">
                                      <p:cBhvr>
                                        <p:cTn id="22" dur="2000"/>
                                        <p:tgtEl>
                                          <p:spTgt spid="22540"/>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22542"/>
                                        </p:tgtEl>
                                        <p:attrNameLst>
                                          <p:attrName>style.visibility</p:attrName>
                                        </p:attrNameLst>
                                      </p:cBhvr>
                                      <p:to>
                                        <p:strVal val="visible"/>
                                      </p:to>
                                    </p:set>
                                    <p:animEffect transition="in" filter="diamond(in)">
                                      <p:cBhvr>
                                        <p:cTn id="25" dur="2000"/>
                                        <p:tgtEl>
                                          <p:spTgt spid="22542"/>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22543"/>
                                        </p:tgtEl>
                                        <p:attrNameLst>
                                          <p:attrName>style.visibility</p:attrName>
                                        </p:attrNameLst>
                                      </p:cBhvr>
                                      <p:to>
                                        <p:strVal val="visible"/>
                                      </p:to>
                                    </p:set>
                                    <p:anim calcmode="lin" valueType="num">
                                      <p:cBhvr>
                                        <p:cTn id="30" dur="1000" fill="hold"/>
                                        <p:tgtEl>
                                          <p:spTgt spid="22543"/>
                                        </p:tgtEl>
                                        <p:attrNameLst>
                                          <p:attrName>ppt_w</p:attrName>
                                        </p:attrNameLst>
                                      </p:cBhvr>
                                      <p:tavLst>
                                        <p:tav tm="0">
                                          <p:val>
                                            <p:strVal val="#ppt_w+.3"/>
                                          </p:val>
                                        </p:tav>
                                        <p:tav tm="100000">
                                          <p:val>
                                            <p:strVal val="#ppt_w"/>
                                          </p:val>
                                        </p:tav>
                                      </p:tavLst>
                                    </p:anim>
                                    <p:anim calcmode="lin" valueType="num">
                                      <p:cBhvr>
                                        <p:cTn id="31" dur="1000" fill="hold"/>
                                        <p:tgtEl>
                                          <p:spTgt spid="22543"/>
                                        </p:tgtEl>
                                        <p:attrNameLst>
                                          <p:attrName>ppt_h</p:attrName>
                                        </p:attrNameLst>
                                      </p:cBhvr>
                                      <p:tavLst>
                                        <p:tav tm="0">
                                          <p:val>
                                            <p:strVal val="#ppt_h"/>
                                          </p:val>
                                        </p:tav>
                                        <p:tav tm="100000">
                                          <p:val>
                                            <p:strVal val="#ppt_h"/>
                                          </p:val>
                                        </p:tav>
                                      </p:tavLst>
                                    </p:anim>
                                    <p:animEffect transition="in" filter="fade">
                                      <p:cBhvr>
                                        <p:cTn id="32" dur="1000"/>
                                        <p:tgtEl>
                                          <p:spTgt spid="2254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2544"/>
                                        </p:tgtEl>
                                        <p:attrNameLst>
                                          <p:attrName>style.visibility</p:attrName>
                                        </p:attrNameLst>
                                      </p:cBhvr>
                                      <p:to>
                                        <p:strVal val="visible"/>
                                      </p:to>
                                    </p:set>
                                    <p:anim calcmode="lin" valueType="num">
                                      <p:cBhvr>
                                        <p:cTn id="35" dur="1000" fill="hold"/>
                                        <p:tgtEl>
                                          <p:spTgt spid="22544"/>
                                        </p:tgtEl>
                                        <p:attrNameLst>
                                          <p:attrName>ppt_w</p:attrName>
                                        </p:attrNameLst>
                                      </p:cBhvr>
                                      <p:tavLst>
                                        <p:tav tm="0">
                                          <p:val>
                                            <p:strVal val="#ppt_w+.3"/>
                                          </p:val>
                                        </p:tav>
                                        <p:tav tm="100000">
                                          <p:val>
                                            <p:strVal val="#ppt_w"/>
                                          </p:val>
                                        </p:tav>
                                      </p:tavLst>
                                    </p:anim>
                                    <p:anim calcmode="lin" valueType="num">
                                      <p:cBhvr>
                                        <p:cTn id="36" dur="1000" fill="hold"/>
                                        <p:tgtEl>
                                          <p:spTgt spid="22544"/>
                                        </p:tgtEl>
                                        <p:attrNameLst>
                                          <p:attrName>ppt_h</p:attrName>
                                        </p:attrNameLst>
                                      </p:cBhvr>
                                      <p:tavLst>
                                        <p:tav tm="0">
                                          <p:val>
                                            <p:strVal val="#ppt_h"/>
                                          </p:val>
                                        </p:tav>
                                        <p:tav tm="100000">
                                          <p:val>
                                            <p:strVal val="#ppt_h"/>
                                          </p:val>
                                        </p:tav>
                                      </p:tavLst>
                                    </p:anim>
                                    <p:animEffect transition="in" filter="fade">
                                      <p:cBhvr>
                                        <p:cTn id="37" dur="1000"/>
                                        <p:tgtEl>
                                          <p:spTgt spid="2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7" grpId="0"/>
      <p:bldP spid="22538" grpId="0"/>
      <p:bldP spid="22539" grpId="0"/>
      <p:bldP spid="22540" grpId="0"/>
      <p:bldP spid="22542" grpId="0"/>
      <p:bldP spid="22543" grpId="0" animBg="1"/>
      <p:bldP spid="225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0" y="0"/>
            <a:ext cx="8610600" cy="457200"/>
          </a:xfrm>
          <a:prstGeom prst="rect">
            <a:avLst/>
          </a:prstGeom>
          <a:noFill/>
          <a:ln w="76200" cap="sq" algn="ctr">
            <a:noFill/>
            <a:miter lim="800000"/>
            <a:headEnd type="none" w="sm" len="sm"/>
            <a:tailEnd type="none" w="sm" len="sm"/>
          </a:ln>
          <a:effectLst/>
        </p:spPr>
        <p:txBody>
          <a:bodyPr>
            <a:spAutoFit/>
          </a:bodyPr>
          <a:lstStyle/>
          <a:p>
            <a:pPr algn="ctr">
              <a:spcBef>
                <a:spcPct val="50000"/>
              </a:spcBef>
            </a:pPr>
            <a:endParaRPr lang="en-US" sz="2400" u="sng">
              <a:latin typeface="VNI-Murray" pitchFamily="2" charset="0"/>
              <a:cs typeface="Arial" pitchFamily="34" charset="0"/>
            </a:endParaRPr>
          </a:p>
        </p:txBody>
      </p:sp>
      <p:sp>
        <p:nvSpPr>
          <p:cNvPr id="23557" name="Text Box 5"/>
          <p:cNvSpPr txBox="1">
            <a:spLocks noChangeArrowheads="1"/>
          </p:cNvSpPr>
          <p:nvPr/>
        </p:nvSpPr>
        <p:spPr bwMode="auto">
          <a:xfrm>
            <a:off x="0" y="3352800"/>
            <a:ext cx="6172200" cy="457200"/>
          </a:xfrm>
          <a:prstGeom prst="rect">
            <a:avLst/>
          </a:prstGeom>
          <a:noFill/>
          <a:ln w="9525">
            <a:noFill/>
            <a:miter lim="800000"/>
            <a:headEnd/>
            <a:tailEnd/>
          </a:ln>
          <a:effectLst/>
        </p:spPr>
        <p:txBody>
          <a:bodyPr>
            <a:spAutoFit/>
          </a:bodyPr>
          <a:lstStyle/>
          <a:p>
            <a:pPr eaLnBrk="0" hangingPunct="0">
              <a:spcBef>
                <a:spcPct val="50000"/>
              </a:spcBef>
            </a:pPr>
            <a:endParaRPr lang="en-US" sz="2400">
              <a:latin typeface="Times New Roman" pitchFamily="18" charset="0"/>
              <a:cs typeface="Arial" pitchFamily="34" charset="0"/>
            </a:endParaRPr>
          </a:p>
        </p:txBody>
      </p:sp>
      <p:sp>
        <p:nvSpPr>
          <p:cNvPr id="23558" name="Text Box 6"/>
          <p:cNvSpPr txBox="1">
            <a:spLocks noChangeArrowheads="1"/>
          </p:cNvSpPr>
          <p:nvPr/>
        </p:nvSpPr>
        <p:spPr bwMode="auto">
          <a:xfrm>
            <a:off x="365125" y="417513"/>
            <a:ext cx="4206875" cy="366712"/>
          </a:xfrm>
          <a:prstGeom prst="rect">
            <a:avLst/>
          </a:prstGeom>
          <a:noFill/>
          <a:ln w="9525">
            <a:noFill/>
            <a:miter lim="800000"/>
            <a:headEnd/>
            <a:tailEnd/>
          </a:ln>
          <a:effectLst/>
        </p:spPr>
        <p:txBody>
          <a:bodyPr>
            <a:spAutoFit/>
          </a:bodyPr>
          <a:lstStyle/>
          <a:p>
            <a:endParaRPr lang="en-US">
              <a:cs typeface="Arial" pitchFamily="34" charset="0"/>
            </a:endParaRPr>
          </a:p>
        </p:txBody>
      </p:sp>
      <p:sp>
        <p:nvSpPr>
          <p:cNvPr id="23559" name="Text Box 7"/>
          <p:cNvSpPr txBox="1">
            <a:spLocks noChangeArrowheads="1"/>
          </p:cNvSpPr>
          <p:nvPr/>
        </p:nvSpPr>
        <p:spPr bwMode="auto">
          <a:xfrm>
            <a:off x="0" y="-76200"/>
            <a:ext cx="7772400" cy="519113"/>
          </a:xfrm>
          <a:prstGeom prst="rect">
            <a:avLst/>
          </a:prstGeom>
          <a:noFill/>
          <a:ln w="9525">
            <a:noFill/>
            <a:miter lim="800000"/>
            <a:headEnd/>
            <a:tailEnd/>
          </a:ln>
          <a:effectLst/>
        </p:spPr>
        <p:txBody>
          <a:bodyPr>
            <a:spAutoFit/>
          </a:bodyPr>
          <a:lstStyle/>
          <a:p>
            <a:pPr>
              <a:spcBef>
                <a:spcPct val="50000"/>
              </a:spcBef>
            </a:pPr>
            <a:r>
              <a:rPr lang="en-US" sz="2800" b="1" u="sng">
                <a:cs typeface="Arial" pitchFamily="34" charset="0"/>
              </a:rPr>
              <a:t>Luyện tập</a:t>
            </a:r>
          </a:p>
        </p:txBody>
      </p:sp>
      <p:sp>
        <p:nvSpPr>
          <p:cNvPr id="23560" name="Text Box 8"/>
          <p:cNvSpPr txBox="1">
            <a:spLocks noChangeArrowheads="1"/>
          </p:cNvSpPr>
          <p:nvPr/>
        </p:nvSpPr>
        <p:spPr bwMode="auto">
          <a:xfrm>
            <a:off x="0" y="320675"/>
            <a:ext cx="86868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1/ Sau đây là một số kết bài của truyện </a:t>
            </a:r>
            <a:r>
              <a:rPr lang="en-US" sz="2400" b="1">
                <a:cs typeface="Arial" pitchFamily="34" charset="0"/>
              </a:rPr>
              <a:t>Rùa và thỏ</a:t>
            </a:r>
            <a:r>
              <a:rPr lang="en-US" sz="2400">
                <a:cs typeface="Arial" pitchFamily="34" charset="0"/>
              </a:rPr>
              <a:t>. Em hãy cho biết đó là những kết bài theo cách nào.</a:t>
            </a:r>
          </a:p>
        </p:txBody>
      </p:sp>
      <p:sp>
        <p:nvSpPr>
          <p:cNvPr id="23561" name="Text Box 9"/>
          <p:cNvSpPr txBox="1">
            <a:spLocks noChangeArrowheads="1"/>
          </p:cNvSpPr>
          <p:nvPr/>
        </p:nvSpPr>
        <p:spPr bwMode="auto">
          <a:xfrm>
            <a:off x="0" y="1066800"/>
            <a:ext cx="7162800" cy="1552575"/>
          </a:xfrm>
          <a:prstGeom prst="rect">
            <a:avLst/>
          </a:prstGeom>
          <a:noFill/>
          <a:ln w="9525">
            <a:noFill/>
            <a:miter lim="800000"/>
            <a:headEnd/>
            <a:tailEnd/>
          </a:ln>
          <a:effectLst/>
        </p:spPr>
        <p:txBody>
          <a:bodyPr>
            <a:spAutoFit/>
          </a:bodyPr>
          <a:lstStyle/>
          <a:p>
            <a:pPr algn="just">
              <a:spcBef>
                <a:spcPct val="50000"/>
              </a:spcBef>
            </a:pPr>
            <a:r>
              <a:rPr lang="en-US" sz="2400">
                <a:solidFill>
                  <a:srgbClr val="0000FF"/>
                </a:solidFill>
                <a:cs typeface="Arial" pitchFamily="34" charset="0"/>
              </a:rPr>
              <a:t>a/ Lúc sực nhớ đến cuộc thi, ngẩng đầu lên, thỏ thấy rùa đã gần tới đích, bèn vắt chân lên cổ mà chạy. Nhưng muộn mất rồi. Rùa đã tới đích trước nó.</a:t>
            </a:r>
          </a:p>
        </p:txBody>
      </p:sp>
      <p:sp>
        <p:nvSpPr>
          <p:cNvPr id="23562" name="Text Box 10"/>
          <p:cNvSpPr txBox="1">
            <a:spLocks noChangeArrowheads="1"/>
          </p:cNvSpPr>
          <p:nvPr/>
        </p:nvSpPr>
        <p:spPr bwMode="auto">
          <a:xfrm>
            <a:off x="0" y="2514600"/>
            <a:ext cx="7010400" cy="1187450"/>
          </a:xfrm>
          <a:prstGeom prst="rect">
            <a:avLst/>
          </a:prstGeom>
          <a:noFill/>
          <a:ln w="9525">
            <a:noFill/>
            <a:miter lim="800000"/>
            <a:headEnd/>
            <a:tailEnd/>
          </a:ln>
          <a:effectLst/>
        </p:spPr>
        <p:txBody>
          <a:bodyPr>
            <a:spAutoFit/>
          </a:bodyPr>
          <a:lstStyle/>
          <a:p>
            <a:pPr algn="just">
              <a:spcBef>
                <a:spcPct val="50000"/>
              </a:spcBef>
            </a:pPr>
            <a:r>
              <a:rPr lang="en-US" sz="2400">
                <a:solidFill>
                  <a:srgbClr val="800000"/>
                </a:solidFill>
                <a:cs typeface="Arial" pitchFamily="34" charset="0"/>
              </a:rPr>
              <a:t>b/ Câu chuyện Rùa và thỏ là lời nhắc nhở nghiêm khắc đối với những ai hay ỷ vào sức mình mà chủ quan,biếng nhác.</a:t>
            </a:r>
          </a:p>
        </p:txBody>
      </p:sp>
      <p:sp>
        <p:nvSpPr>
          <p:cNvPr id="23563" name="Text Box 11"/>
          <p:cNvSpPr txBox="1">
            <a:spLocks noChangeArrowheads="1"/>
          </p:cNvSpPr>
          <p:nvPr/>
        </p:nvSpPr>
        <p:spPr bwMode="auto">
          <a:xfrm>
            <a:off x="0" y="3581400"/>
            <a:ext cx="7696200" cy="822325"/>
          </a:xfrm>
          <a:prstGeom prst="rect">
            <a:avLst/>
          </a:prstGeom>
          <a:noFill/>
          <a:ln w="9525">
            <a:noFill/>
            <a:miter lim="800000"/>
            <a:headEnd/>
            <a:tailEnd/>
          </a:ln>
          <a:effectLst/>
        </p:spPr>
        <p:txBody>
          <a:bodyPr>
            <a:spAutoFit/>
          </a:bodyPr>
          <a:lstStyle/>
          <a:p>
            <a:pPr>
              <a:spcBef>
                <a:spcPct val="50000"/>
              </a:spcBef>
            </a:pPr>
            <a:r>
              <a:rPr lang="en-US" sz="2400">
                <a:solidFill>
                  <a:srgbClr val="008080"/>
                </a:solidFill>
                <a:cs typeface="Arial" pitchFamily="34" charset="0"/>
              </a:rPr>
              <a:t>c/ Đó là toàn bộ câu chuyện chú thỏ hợm hĩnh phải nếm mùi thất bại trước anh rùa có quyết tâm cao.</a:t>
            </a:r>
          </a:p>
        </p:txBody>
      </p:sp>
      <p:sp>
        <p:nvSpPr>
          <p:cNvPr id="23564" name="Text Box 12"/>
          <p:cNvSpPr txBox="1">
            <a:spLocks noChangeArrowheads="1"/>
          </p:cNvSpPr>
          <p:nvPr/>
        </p:nvSpPr>
        <p:spPr bwMode="auto">
          <a:xfrm>
            <a:off x="0" y="4343400"/>
            <a:ext cx="7162800" cy="1187450"/>
          </a:xfrm>
          <a:prstGeom prst="rect">
            <a:avLst/>
          </a:prstGeom>
          <a:noFill/>
          <a:ln w="9525">
            <a:noFill/>
            <a:miter lim="800000"/>
            <a:headEnd/>
            <a:tailEnd/>
          </a:ln>
          <a:effectLst/>
        </p:spPr>
        <p:txBody>
          <a:bodyPr>
            <a:spAutoFit/>
          </a:bodyPr>
          <a:lstStyle/>
          <a:p>
            <a:pPr algn="just">
              <a:spcBef>
                <a:spcPct val="50000"/>
              </a:spcBef>
            </a:pPr>
            <a:r>
              <a:rPr lang="en-US" sz="2400">
                <a:solidFill>
                  <a:srgbClr val="FF0066"/>
                </a:solidFill>
                <a:cs typeface="Arial" pitchFamily="34" charset="0"/>
              </a:rPr>
              <a:t>d/ Nghe xong câu chuyện cô giáo kể,ai cũng tự nhủ: không bao giờ được lơ là trong học tập và rèn luyện bản thân.</a:t>
            </a:r>
          </a:p>
        </p:txBody>
      </p:sp>
      <p:sp>
        <p:nvSpPr>
          <p:cNvPr id="23565" name="Text Box 13"/>
          <p:cNvSpPr txBox="1">
            <a:spLocks noChangeArrowheads="1"/>
          </p:cNvSpPr>
          <p:nvPr/>
        </p:nvSpPr>
        <p:spPr bwMode="auto">
          <a:xfrm>
            <a:off x="0" y="4953000"/>
            <a:ext cx="68580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
        <p:nvSpPr>
          <p:cNvPr id="23566" name="Text Box 14"/>
          <p:cNvSpPr txBox="1">
            <a:spLocks noChangeArrowheads="1"/>
          </p:cNvSpPr>
          <p:nvPr/>
        </p:nvSpPr>
        <p:spPr bwMode="auto">
          <a:xfrm>
            <a:off x="0" y="5410200"/>
            <a:ext cx="7391400" cy="1187450"/>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e/ Cho đến bây giờ, mỗi khi nhớ lại  chuyện chạy thi với rùa, tôi vẫn đỏ mặt vì xấu hổ. Mong sao đừng ai mắc bệnh chủ quan, hợm hĩnh như thỏ tôi ngày nào.</a:t>
            </a:r>
          </a:p>
        </p:txBody>
      </p:sp>
      <p:sp>
        <p:nvSpPr>
          <p:cNvPr id="23567" name="Line 15"/>
          <p:cNvSpPr>
            <a:spLocks noChangeShapeType="1"/>
          </p:cNvSpPr>
          <p:nvPr/>
        </p:nvSpPr>
        <p:spPr bwMode="auto">
          <a:xfrm>
            <a:off x="7391400" y="990600"/>
            <a:ext cx="0" cy="5867400"/>
          </a:xfrm>
          <a:prstGeom prst="line">
            <a:avLst/>
          </a:prstGeom>
          <a:noFill/>
          <a:ln w="38100">
            <a:solidFill>
              <a:srgbClr val="FF3300"/>
            </a:solidFill>
            <a:round/>
            <a:headEnd/>
            <a:tailEnd/>
          </a:ln>
          <a:effectLst/>
        </p:spPr>
        <p:txBody>
          <a:bodyPr/>
          <a:lstStyle/>
          <a:p>
            <a:endParaRPr lang="en-US"/>
          </a:p>
        </p:txBody>
      </p:sp>
      <p:sp>
        <p:nvSpPr>
          <p:cNvPr id="23568" name="Text Box 16"/>
          <p:cNvSpPr txBox="1">
            <a:spLocks noChangeArrowheads="1"/>
          </p:cNvSpPr>
          <p:nvPr/>
        </p:nvSpPr>
        <p:spPr bwMode="auto">
          <a:xfrm>
            <a:off x="7391400" y="990600"/>
            <a:ext cx="1828800" cy="1187450"/>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a/kết bài </a:t>
            </a:r>
            <a:r>
              <a:rPr lang="en-US" sz="2400" b="1">
                <a:solidFill>
                  <a:srgbClr val="0000FF"/>
                </a:solidFill>
                <a:cs typeface="Arial" pitchFamily="34" charset="0"/>
              </a:rPr>
              <a:t>không mở rộng</a:t>
            </a:r>
          </a:p>
        </p:txBody>
      </p:sp>
      <p:sp>
        <p:nvSpPr>
          <p:cNvPr id="23569" name="Text Box 17"/>
          <p:cNvSpPr txBox="1">
            <a:spLocks noChangeArrowheads="1"/>
          </p:cNvSpPr>
          <p:nvPr/>
        </p:nvSpPr>
        <p:spPr bwMode="auto">
          <a:xfrm>
            <a:off x="7467600" y="2514600"/>
            <a:ext cx="16764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b/kết bài </a:t>
            </a:r>
            <a:r>
              <a:rPr lang="en-US" sz="2400" b="1">
                <a:solidFill>
                  <a:srgbClr val="FF0066"/>
                </a:solidFill>
                <a:cs typeface="Arial" pitchFamily="34" charset="0"/>
              </a:rPr>
              <a:t>mở rộng</a:t>
            </a:r>
          </a:p>
        </p:txBody>
      </p:sp>
      <p:sp>
        <p:nvSpPr>
          <p:cNvPr id="23570" name="Text Box 18"/>
          <p:cNvSpPr txBox="1">
            <a:spLocks noChangeArrowheads="1"/>
          </p:cNvSpPr>
          <p:nvPr/>
        </p:nvSpPr>
        <p:spPr bwMode="auto">
          <a:xfrm>
            <a:off x="7467600" y="3505200"/>
            <a:ext cx="16002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c/kết bài </a:t>
            </a:r>
            <a:r>
              <a:rPr lang="en-US" sz="2400" b="1">
                <a:solidFill>
                  <a:srgbClr val="FF0066"/>
                </a:solidFill>
                <a:cs typeface="Arial" pitchFamily="34" charset="0"/>
              </a:rPr>
              <a:t>mở rộng</a:t>
            </a:r>
          </a:p>
        </p:txBody>
      </p:sp>
      <p:sp>
        <p:nvSpPr>
          <p:cNvPr id="23571" name="Text Box 19"/>
          <p:cNvSpPr txBox="1">
            <a:spLocks noChangeArrowheads="1"/>
          </p:cNvSpPr>
          <p:nvPr/>
        </p:nvSpPr>
        <p:spPr bwMode="auto">
          <a:xfrm>
            <a:off x="7467600" y="4343400"/>
            <a:ext cx="18288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d/kết bài </a:t>
            </a:r>
            <a:r>
              <a:rPr lang="en-US" sz="2400" b="1">
                <a:solidFill>
                  <a:srgbClr val="FF0066"/>
                </a:solidFill>
                <a:cs typeface="Arial" pitchFamily="34" charset="0"/>
              </a:rPr>
              <a:t>mở rộng</a:t>
            </a:r>
          </a:p>
        </p:txBody>
      </p:sp>
      <p:sp>
        <p:nvSpPr>
          <p:cNvPr id="23572" name="Text Box 20"/>
          <p:cNvSpPr txBox="1">
            <a:spLocks noChangeArrowheads="1"/>
          </p:cNvSpPr>
          <p:nvPr/>
        </p:nvSpPr>
        <p:spPr bwMode="auto">
          <a:xfrm>
            <a:off x="7467600" y="5562600"/>
            <a:ext cx="1676400" cy="822325"/>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e/kết bài </a:t>
            </a:r>
            <a:r>
              <a:rPr lang="en-US" sz="2400" b="1">
                <a:solidFill>
                  <a:srgbClr val="FF0066"/>
                </a:solidFill>
                <a:cs typeface="Arial" pitchFamily="34" charset="0"/>
              </a:rPr>
              <a:t>mở rộng</a:t>
            </a:r>
          </a:p>
        </p:txBody>
      </p:sp>
      <p:sp>
        <p:nvSpPr>
          <p:cNvPr id="23573" name="Line 21"/>
          <p:cNvSpPr>
            <a:spLocks noChangeShapeType="1"/>
          </p:cNvSpPr>
          <p:nvPr/>
        </p:nvSpPr>
        <p:spPr bwMode="auto">
          <a:xfrm>
            <a:off x="0" y="1066800"/>
            <a:ext cx="1066800" cy="0"/>
          </a:xfrm>
          <a:prstGeom prst="line">
            <a:avLst/>
          </a:prstGeom>
          <a:noFill/>
          <a:ln w="38100">
            <a:solidFill>
              <a:srgbClr val="FF33CC"/>
            </a:solidFill>
            <a:round/>
            <a:headEnd/>
            <a:tailEnd/>
          </a:ln>
          <a:effectLst/>
        </p:spPr>
        <p:txBody>
          <a:bodyPr/>
          <a:lstStyle/>
          <a:p>
            <a:endParaRPr lang="en-US"/>
          </a:p>
        </p:txBody>
      </p:sp>
      <p:sp>
        <p:nvSpPr>
          <p:cNvPr id="23574" name="Line 22"/>
          <p:cNvSpPr>
            <a:spLocks noChangeShapeType="1"/>
          </p:cNvSpPr>
          <p:nvPr/>
        </p:nvSpPr>
        <p:spPr bwMode="auto">
          <a:xfrm>
            <a:off x="1981200" y="1066800"/>
            <a:ext cx="3810000" cy="0"/>
          </a:xfrm>
          <a:prstGeom prst="line">
            <a:avLst/>
          </a:prstGeom>
          <a:noFill/>
          <a:ln w="38100">
            <a:solidFill>
              <a:srgbClr val="FF33CC"/>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67"/>
                                        </p:tgtEl>
                                        <p:attrNameLst>
                                          <p:attrName>style.visibility</p:attrName>
                                        </p:attrNameLst>
                                      </p:cBhvr>
                                      <p:to>
                                        <p:strVal val="visible"/>
                                      </p:to>
                                    </p:set>
                                    <p:animEffect transition="in" filter="fade">
                                      <p:cBhvr>
                                        <p:cTn id="7" dur="2000"/>
                                        <p:tgtEl>
                                          <p:spTgt spid="2356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23568"/>
                                        </p:tgtEl>
                                        <p:attrNameLst>
                                          <p:attrName>style.visibility</p:attrName>
                                        </p:attrNameLst>
                                      </p:cBhvr>
                                      <p:to>
                                        <p:strVal val="visible"/>
                                      </p:to>
                                    </p:set>
                                    <p:anim calcmode="lin" valueType="num">
                                      <p:cBhvr>
                                        <p:cTn id="12" dur="1000" fill="hold"/>
                                        <p:tgtEl>
                                          <p:spTgt spid="23568"/>
                                        </p:tgtEl>
                                        <p:attrNameLst>
                                          <p:attrName>ppt_w</p:attrName>
                                        </p:attrNameLst>
                                      </p:cBhvr>
                                      <p:tavLst>
                                        <p:tav tm="0">
                                          <p:val>
                                            <p:fltVal val="0"/>
                                          </p:val>
                                        </p:tav>
                                        <p:tav tm="100000">
                                          <p:val>
                                            <p:strVal val="#ppt_w"/>
                                          </p:val>
                                        </p:tav>
                                      </p:tavLst>
                                    </p:anim>
                                    <p:anim calcmode="lin" valueType="num">
                                      <p:cBhvr>
                                        <p:cTn id="13" dur="1000" fill="hold"/>
                                        <p:tgtEl>
                                          <p:spTgt spid="23568"/>
                                        </p:tgtEl>
                                        <p:attrNameLst>
                                          <p:attrName>ppt_h</p:attrName>
                                        </p:attrNameLst>
                                      </p:cBhvr>
                                      <p:tavLst>
                                        <p:tav tm="0">
                                          <p:val>
                                            <p:fltVal val="0"/>
                                          </p:val>
                                        </p:tav>
                                        <p:tav tm="100000">
                                          <p:val>
                                            <p:strVal val="#ppt_h"/>
                                          </p:val>
                                        </p:tav>
                                      </p:tavLst>
                                    </p:anim>
                                    <p:anim calcmode="lin" valueType="num">
                                      <p:cBhvr>
                                        <p:cTn id="14" dur="1000" fill="hold"/>
                                        <p:tgtEl>
                                          <p:spTgt spid="23568"/>
                                        </p:tgtEl>
                                        <p:attrNameLst>
                                          <p:attrName>style.rotation</p:attrName>
                                        </p:attrNameLst>
                                      </p:cBhvr>
                                      <p:tavLst>
                                        <p:tav tm="0">
                                          <p:val>
                                            <p:fltVal val="90"/>
                                          </p:val>
                                        </p:tav>
                                        <p:tav tm="100000">
                                          <p:val>
                                            <p:fltVal val="0"/>
                                          </p:val>
                                        </p:tav>
                                      </p:tavLst>
                                    </p:anim>
                                    <p:animEffect transition="in" filter="fade">
                                      <p:cBhvr>
                                        <p:cTn id="15" dur="1000"/>
                                        <p:tgtEl>
                                          <p:spTgt spid="23568"/>
                                        </p:tgtEl>
                                      </p:cBhvr>
                                    </p:animEffect>
                                  </p:childTnLst>
                                </p:cTn>
                              </p:par>
                              <p:par>
                                <p:cTn id="16" presetID="3" presetClass="emph" presetSubtype="2" fill="hold" grpId="0" nodeType="withEffect">
                                  <p:stCondLst>
                                    <p:cond delay="0"/>
                                  </p:stCondLst>
                                  <p:childTnLst>
                                    <p:animClr clrSpc="rgb" dir="cw">
                                      <p:cBhvr override="childStyle">
                                        <p:cTn id="17" dur="2000" fill="hold"/>
                                        <p:tgtEl>
                                          <p:spTgt spid="23561"/>
                                        </p:tgtEl>
                                        <p:attrNameLst>
                                          <p:attrName>style.color</p:attrName>
                                        </p:attrNameLst>
                                      </p:cBhvr>
                                      <p:to>
                                        <a:srgbClr val="FF0066"/>
                                      </p:to>
                                    </p:animClr>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569"/>
                                        </p:tgtEl>
                                        <p:attrNameLst>
                                          <p:attrName>style.visibility</p:attrName>
                                        </p:attrNameLst>
                                      </p:cBhvr>
                                      <p:to>
                                        <p:strVal val="visible"/>
                                      </p:to>
                                    </p:set>
                                    <p:animEffect transition="in" filter="fade">
                                      <p:cBhvr>
                                        <p:cTn id="22" dur="2000"/>
                                        <p:tgtEl>
                                          <p:spTgt spid="23569"/>
                                        </p:tgtEl>
                                      </p:cBhvr>
                                    </p:animEffect>
                                  </p:childTnLst>
                                </p:cTn>
                              </p:par>
                              <p:par>
                                <p:cTn id="23" presetID="3" presetClass="emph" presetSubtype="2" fill="hold" grpId="0" nodeType="withEffect">
                                  <p:stCondLst>
                                    <p:cond delay="0"/>
                                  </p:stCondLst>
                                  <p:childTnLst>
                                    <p:animClr clrSpc="rgb" dir="cw">
                                      <p:cBhvr override="childStyle">
                                        <p:cTn id="24" dur="2000" fill="hold"/>
                                        <p:tgtEl>
                                          <p:spTgt spid="23562"/>
                                        </p:tgtEl>
                                        <p:attrNameLst>
                                          <p:attrName>style.color</p:attrName>
                                        </p:attrNameLst>
                                      </p:cBhvr>
                                      <p:to>
                                        <a:srgbClr val="0000CC"/>
                                      </p:to>
                                    </p:animClr>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570"/>
                                        </p:tgtEl>
                                        <p:attrNameLst>
                                          <p:attrName>style.visibility</p:attrName>
                                        </p:attrNameLst>
                                      </p:cBhvr>
                                      <p:to>
                                        <p:strVal val="visible"/>
                                      </p:to>
                                    </p:set>
                                    <p:animEffect transition="in" filter="fade">
                                      <p:cBhvr>
                                        <p:cTn id="29" dur="2000"/>
                                        <p:tgtEl>
                                          <p:spTgt spid="23570"/>
                                        </p:tgtEl>
                                      </p:cBhvr>
                                    </p:animEffect>
                                  </p:childTnLst>
                                </p:cTn>
                              </p:par>
                              <p:par>
                                <p:cTn id="30" presetID="3" presetClass="emph" presetSubtype="2" fill="hold" grpId="0" nodeType="withEffect">
                                  <p:stCondLst>
                                    <p:cond delay="0"/>
                                  </p:stCondLst>
                                  <p:childTnLst>
                                    <p:animClr clrSpc="rgb" dir="cw">
                                      <p:cBhvr override="childStyle">
                                        <p:cTn id="31" dur="2000" fill="hold"/>
                                        <p:tgtEl>
                                          <p:spTgt spid="23563"/>
                                        </p:tgtEl>
                                        <p:attrNameLst>
                                          <p:attrName>style.color</p:attrName>
                                        </p:attrNameLst>
                                      </p:cBhvr>
                                      <p:to>
                                        <a:srgbClr val="800000"/>
                                      </p:to>
                                    </p:animClr>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571"/>
                                        </p:tgtEl>
                                        <p:attrNameLst>
                                          <p:attrName>style.visibility</p:attrName>
                                        </p:attrNameLst>
                                      </p:cBhvr>
                                      <p:to>
                                        <p:strVal val="visible"/>
                                      </p:to>
                                    </p:set>
                                    <p:animEffect transition="in" filter="fade">
                                      <p:cBhvr>
                                        <p:cTn id="36" dur="2000"/>
                                        <p:tgtEl>
                                          <p:spTgt spid="23571"/>
                                        </p:tgtEl>
                                      </p:cBhvr>
                                    </p:animEffect>
                                  </p:childTnLst>
                                </p:cTn>
                              </p:par>
                              <p:par>
                                <p:cTn id="37" presetID="3" presetClass="emph" presetSubtype="2" fill="hold" grpId="0" nodeType="withEffect">
                                  <p:stCondLst>
                                    <p:cond delay="0"/>
                                  </p:stCondLst>
                                  <p:childTnLst>
                                    <p:animClr clrSpc="rgb" dir="cw">
                                      <p:cBhvr override="childStyle">
                                        <p:cTn id="38" dur="2000" fill="hold"/>
                                        <p:tgtEl>
                                          <p:spTgt spid="23564"/>
                                        </p:tgtEl>
                                        <p:attrNameLst>
                                          <p:attrName>style.color</p:attrName>
                                        </p:attrNameLst>
                                      </p:cBhvr>
                                      <p:to>
                                        <a:srgbClr val="008080"/>
                                      </p:to>
                                    </p:animClr>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572"/>
                                        </p:tgtEl>
                                        <p:attrNameLst>
                                          <p:attrName>style.visibility</p:attrName>
                                        </p:attrNameLst>
                                      </p:cBhvr>
                                      <p:to>
                                        <p:strVal val="visible"/>
                                      </p:to>
                                    </p:set>
                                    <p:animEffect transition="in" filter="fade">
                                      <p:cBhvr>
                                        <p:cTn id="43" dur="2000"/>
                                        <p:tgtEl>
                                          <p:spTgt spid="23572"/>
                                        </p:tgtEl>
                                      </p:cBhvr>
                                    </p:animEffect>
                                  </p:childTnLst>
                                </p:cTn>
                              </p:par>
                              <p:par>
                                <p:cTn id="44" presetID="3" presetClass="emph" presetSubtype="2" fill="hold" grpId="0" nodeType="withEffect">
                                  <p:stCondLst>
                                    <p:cond delay="0"/>
                                  </p:stCondLst>
                                  <p:childTnLst>
                                    <p:animClr clrSpc="rgb" dir="cw">
                                      <p:cBhvr override="childStyle">
                                        <p:cTn id="45" dur="2000" fill="hold"/>
                                        <p:tgtEl>
                                          <p:spTgt spid="23566"/>
                                        </p:tgtEl>
                                        <p:attrNameLst>
                                          <p:attrName>style.color</p:attrName>
                                        </p:attrNameLst>
                                      </p:cBhvr>
                                      <p:to>
                                        <a:srgbClr val="FF00F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P spid="23562" grpId="0"/>
      <p:bldP spid="23563" grpId="0"/>
      <p:bldP spid="23564" grpId="0"/>
      <p:bldP spid="23566" grpId="0"/>
      <p:bldP spid="23567" grpId="0" animBg="1"/>
      <p:bldP spid="23568" grpId="0"/>
      <p:bldP spid="23569" grpId="0"/>
      <p:bldP spid="23570" grpId="0"/>
      <p:bldP spid="23571" grpId="0"/>
      <p:bldP spid="235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0" y="755650"/>
            <a:ext cx="9144000" cy="2228850"/>
          </a:xfrm>
          <a:prstGeom prst="rect">
            <a:avLst/>
          </a:prstGeom>
          <a:noFill/>
          <a:ln w="9525">
            <a:noFill/>
            <a:miter lim="800000"/>
            <a:headEnd/>
            <a:tailEnd/>
          </a:ln>
          <a:effectLst/>
        </p:spPr>
        <p:txBody>
          <a:bodyPr>
            <a:spAutoFit/>
          </a:bodyPr>
          <a:lstStyle/>
          <a:p>
            <a:pPr>
              <a:spcBef>
                <a:spcPct val="50000"/>
              </a:spcBef>
            </a:pPr>
            <a:r>
              <a:rPr lang="en-US" sz="2800">
                <a:solidFill>
                  <a:schemeClr val="tx2"/>
                </a:solidFill>
                <a:cs typeface="Arial" pitchFamily="34" charset="0"/>
              </a:rPr>
              <a:t>2. Tìm phần kết bài của các truyện sau. Cho biết đó là những kết bài theo cách nào.</a:t>
            </a:r>
          </a:p>
          <a:p>
            <a:pPr>
              <a:spcBef>
                <a:spcPct val="50000"/>
              </a:spcBef>
            </a:pPr>
            <a:r>
              <a:rPr lang="en-US" sz="2800">
                <a:solidFill>
                  <a:schemeClr val="tx2"/>
                </a:solidFill>
                <a:cs typeface="Arial" pitchFamily="34" charset="0"/>
              </a:rPr>
              <a:t>a/ Một người chính trực</a:t>
            </a:r>
          </a:p>
          <a:p>
            <a:pPr>
              <a:spcBef>
                <a:spcPct val="50000"/>
              </a:spcBef>
            </a:pPr>
            <a:r>
              <a:rPr lang="en-US" sz="2800">
                <a:solidFill>
                  <a:schemeClr val="tx2"/>
                </a:solidFill>
                <a:cs typeface="Arial" pitchFamily="34" charset="0"/>
              </a:rPr>
              <a:t>b/ Nỗi dằn vặt An-đrây-ca</a:t>
            </a:r>
          </a:p>
        </p:txBody>
      </p:sp>
      <p:sp>
        <p:nvSpPr>
          <p:cNvPr id="25605" name="Line 5"/>
          <p:cNvSpPr>
            <a:spLocks noChangeShapeType="1"/>
          </p:cNvSpPr>
          <p:nvPr/>
        </p:nvSpPr>
        <p:spPr bwMode="auto">
          <a:xfrm>
            <a:off x="533400" y="1212850"/>
            <a:ext cx="2667000" cy="0"/>
          </a:xfrm>
          <a:prstGeom prst="line">
            <a:avLst/>
          </a:prstGeom>
          <a:noFill/>
          <a:ln w="28575">
            <a:solidFill>
              <a:srgbClr val="FF3300"/>
            </a:solidFill>
            <a:round/>
            <a:headEnd/>
            <a:tailEnd/>
          </a:ln>
          <a:effectLst/>
        </p:spPr>
        <p:txBody>
          <a:bodyPr/>
          <a:lstStyle/>
          <a:p>
            <a:endParaRPr lang="en-US"/>
          </a:p>
        </p:txBody>
      </p:sp>
      <p:sp>
        <p:nvSpPr>
          <p:cNvPr id="25606" name="Line 6"/>
          <p:cNvSpPr>
            <a:spLocks noChangeShapeType="1"/>
          </p:cNvSpPr>
          <p:nvPr/>
        </p:nvSpPr>
        <p:spPr bwMode="auto">
          <a:xfrm>
            <a:off x="76200" y="1593850"/>
            <a:ext cx="4572000" cy="0"/>
          </a:xfrm>
          <a:prstGeom prst="line">
            <a:avLst/>
          </a:prstGeom>
          <a:noFill/>
          <a:ln w="28575">
            <a:solidFill>
              <a:srgbClr val="FF3300"/>
            </a:solidFill>
            <a:round/>
            <a:headEnd/>
            <a:tailEnd/>
          </a:ln>
          <a:effectLst/>
        </p:spPr>
        <p:txBody>
          <a:bodyPr/>
          <a:lstStyle/>
          <a:p>
            <a:endParaRPr lang="en-US"/>
          </a:p>
        </p:txBody>
      </p:sp>
      <p:sp>
        <p:nvSpPr>
          <p:cNvPr id="25607" name="Line 7"/>
          <p:cNvSpPr>
            <a:spLocks noChangeShapeType="1"/>
          </p:cNvSpPr>
          <p:nvPr/>
        </p:nvSpPr>
        <p:spPr bwMode="auto">
          <a:xfrm>
            <a:off x="6477000" y="1212850"/>
            <a:ext cx="1295400" cy="0"/>
          </a:xfrm>
          <a:prstGeom prst="line">
            <a:avLst/>
          </a:prstGeom>
          <a:noFill/>
          <a:ln w="28575">
            <a:solidFill>
              <a:srgbClr val="FF3300"/>
            </a:solidFill>
            <a:round/>
            <a:headEnd/>
            <a:tailEnd/>
          </a:ln>
          <a:effectLst/>
        </p:spPr>
        <p:txBody>
          <a:bodyPr/>
          <a:lstStyle/>
          <a:p>
            <a:endParaRPr lang="en-US"/>
          </a:p>
        </p:txBody>
      </p:sp>
      <p:sp>
        <p:nvSpPr>
          <p:cNvPr id="25608" name="Text Box 8"/>
          <p:cNvSpPr txBox="1">
            <a:spLocks noChangeArrowheads="1"/>
          </p:cNvSpPr>
          <p:nvPr/>
        </p:nvSpPr>
        <p:spPr bwMode="auto">
          <a:xfrm>
            <a:off x="0" y="123825"/>
            <a:ext cx="7772400" cy="519113"/>
          </a:xfrm>
          <a:prstGeom prst="rect">
            <a:avLst/>
          </a:prstGeom>
          <a:noFill/>
          <a:ln w="9525">
            <a:noFill/>
            <a:miter lim="800000"/>
            <a:headEnd/>
            <a:tailEnd/>
          </a:ln>
          <a:effectLst/>
        </p:spPr>
        <p:txBody>
          <a:bodyPr>
            <a:spAutoFit/>
          </a:bodyPr>
          <a:lstStyle/>
          <a:p>
            <a:pPr>
              <a:spcBef>
                <a:spcPct val="50000"/>
              </a:spcBef>
            </a:pPr>
            <a:r>
              <a:rPr lang="en-US" sz="2800" b="1" u="sng">
                <a:cs typeface="Arial" pitchFamily="34" charset="0"/>
              </a:rPr>
              <a:t>Luyện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circle(in)">
                                      <p:cBhvr>
                                        <p:cTn id="7" dur="500"/>
                                        <p:tgtEl>
                                          <p:spTgt spid="2560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5607"/>
                                        </p:tgtEl>
                                        <p:attrNameLst>
                                          <p:attrName>style.visibility</p:attrName>
                                        </p:attrNameLst>
                                      </p:cBhvr>
                                      <p:to>
                                        <p:strVal val="visible"/>
                                      </p:to>
                                    </p:set>
                                    <p:animEffect transition="in" filter="circle(in)">
                                      <p:cBhvr>
                                        <p:cTn id="12" dur="500"/>
                                        <p:tgtEl>
                                          <p:spTgt spid="2560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5606"/>
                                        </p:tgtEl>
                                        <p:attrNameLst>
                                          <p:attrName>style.visibility</p:attrName>
                                        </p:attrNameLst>
                                      </p:cBhvr>
                                      <p:to>
                                        <p:strVal val="visible"/>
                                      </p:to>
                                    </p:set>
                                    <p:animEffect transition="in" filter="circle(in)">
                                      <p:cBhvr>
                                        <p:cTn id="15"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p:bldP spid="25606" grpId="0" animBg="1"/>
      <p:bldP spid="2560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spcBef>
                <a:spcPct val="50000"/>
              </a:spcBef>
            </a:pPr>
            <a:r>
              <a:rPr lang="en-US" sz="2400">
                <a:solidFill>
                  <a:srgbClr val="0000CC"/>
                </a:solidFill>
                <a:cs typeface="Arial" pitchFamily="34" charset="0"/>
              </a:rPr>
              <a:t>2. Tìm phần kết bài của các truyện sau. Cho biết đó là những kết bài theo cách nào.</a:t>
            </a:r>
          </a:p>
        </p:txBody>
      </p:sp>
      <p:sp>
        <p:nvSpPr>
          <p:cNvPr id="24581" name="Text Box 5"/>
          <p:cNvSpPr txBox="1">
            <a:spLocks noChangeArrowheads="1"/>
          </p:cNvSpPr>
          <p:nvPr/>
        </p:nvSpPr>
        <p:spPr bwMode="auto">
          <a:xfrm>
            <a:off x="381000" y="1295400"/>
            <a:ext cx="81534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graphicFrame>
        <p:nvGraphicFramePr>
          <p:cNvPr id="24614" name="Group 38"/>
          <p:cNvGraphicFramePr>
            <a:graphicFrameLocks noGrp="1"/>
          </p:cNvGraphicFramePr>
          <p:nvPr/>
        </p:nvGraphicFramePr>
        <p:xfrm>
          <a:off x="76200" y="914400"/>
          <a:ext cx="8991600" cy="5656580"/>
        </p:xfrm>
        <a:graphic>
          <a:graphicData uri="http://schemas.openxmlformats.org/drawingml/2006/table">
            <a:tbl>
              <a:tblPr/>
              <a:tblGrid>
                <a:gridCol w="1981200"/>
                <a:gridCol w="4876800"/>
                <a:gridCol w="2133600"/>
              </a:tblGrid>
              <a:tr h="733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66"/>
                          </a:solidFill>
                          <a:effectLst/>
                          <a:latin typeface="Arial" pitchFamily="34" charset="0"/>
                        </a:rPr>
                        <a:t>Tên</a:t>
                      </a:r>
                      <a:r>
                        <a:rPr kumimoji="0" lang="en-US" sz="2400" b="1" i="0" u="none" strike="noStrike" cap="none" normalizeH="0" baseline="0" dirty="0" smtClean="0">
                          <a:ln>
                            <a:noFill/>
                          </a:ln>
                          <a:solidFill>
                            <a:srgbClr val="000066"/>
                          </a:solidFill>
                          <a:effectLst/>
                          <a:latin typeface="Arial" pitchFamily="34" charset="0"/>
                        </a:rPr>
                        <a:t> </a:t>
                      </a:r>
                      <a:r>
                        <a:rPr kumimoji="0" lang="en-US" sz="2400" b="1" i="0" u="none" strike="noStrike" cap="none" normalizeH="0" baseline="0" dirty="0" err="1" smtClean="0">
                          <a:ln>
                            <a:noFill/>
                          </a:ln>
                          <a:solidFill>
                            <a:srgbClr val="000066"/>
                          </a:solidFill>
                          <a:effectLst/>
                          <a:latin typeface="Arial" pitchFamily="34" charset="0"/>
                        </a:rPr>
                        <a:t>truyện</a:t>
                      </a:r>
                      <a:endParaRPr kumimoji="0" lang="en-US" sz="2400" b="1" i="0" u="none" strike="noStrike" cap="none" normalizeH="0" baseline="0" dirty="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Kết bài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0066"/>
                          </a:solidFill>
                          <a:effectLst/>
                          <a:latin typeface="Arial" pitchFamily="34" charset="0"/>
                        </a:rPr>
                        <a:t>Kiểu kết bài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Một người chính trực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b/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Arial" pitchFamily="34" charset="0"/>
                        </a:rPr>
                        <a:t>Nỗi</a:t>
                      </a:r>
                      <a:r>
                        <a:rPr kumimoji="0" lang="en-US" sz="2800" b="0" i="0" u="none" strike="noStrike" cap="none" normalizeH="0" baseline="0" dirty="0" smtClean="0">
                          <a:ln>
                            <a:noFill/>
                          </a:ln>
                          <a:solidFill>
                            <a:schemeClr val="tx1"/>
                          </a:solidFill>
                          <a:effectLst/>
                          <a:latin typeface="Arial" pitchFamily="34" charset="0"/>
                        </a:rPr>
                        <a:t> </a:t>
                      </a:r>
                      <a:r>
                        <a:rPr kumimoji="0" lang="en-US" sz="2800" b="0" i="0" u="none" strike="noStrike" cap="none" normalizeH="0" baseline="0" dirty="0" err="1" smtClean="0">
                          <a:ln>
                            <a:noFill/>
                          </a:ln>
                          <a:solidFill>
                            <a:schemeClr val="tx1"/>
                          </a:solidFill>
                          <a:effectLst/>
                          <a:latin typeface="Arial" pitchFamily="34" charset="0"/>
                        </a:rPr>
                        <a:t>dằnvặt</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rPr>
                        <a:t>An-</a:t>
                      </a:r>
                      <a:r>
                        <a:rPr kumimoji="0" lang="en-US" sz="2800" b="0" i="0" u="none" strike="noStrike" cap="none" normalizeH="0" baseline="0" dirty="0" err="1" smtClean="0">
                          <a:ln>
                            <a:noFill/>
                          </a:ln>
                          <a:solidFill>
                            <a:schemeClr val="tx1"/>
                          </a:solidFill>
                          <a:effectLst/>
                          <a:latin typeface="Arial" pitchFamily="34" charset="0"/>
                        </a:rPr>
                        <a:t>đrây</a:t>
                      </a:r>
                      <a:r>
                        <a:rPr kumimoji="0" lang="en-US" sz="2800" b="0" i="0" u="none" strike="noStrike" cap="none" normalizeH="0" baseline="0" dirty="0" smtClean="0">
                          <a:ln>
                            <a:noFill/>
                          </a:ln>
                          <a:solidFill>
                            <a:schemeClr val="tx1"/>
                          </a:solidFill>
                          <a:effectLst/>
                          <a:latin typeface="Arial" pitchFamily="34" charset="0"/>
                        </a:rPr>
                        <a:t>-ca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00CC"/>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0" name="Text Box 24"/>
          <p:cNvSpPr txBox="1">
            <a:spLocks noChangeArrowheads="1"/>
          </p:cNvSpPr>
          <p:nvPr/>
        </p:nvSpPr>
        <p:spPr bwMode="auto">
          <a:xfrm>
            <a:off x="7162800" y="1752600"/>
            <a:ext cx="1981200" cy="1187450"/>
          </a:xfrm>
          <a:prstGeom prst="rect">
            <a:avLst/>
          </a:prstGeom>
          <a:noFill/>
          <a:ln w="9525">
            <a:noFill/>
            <a:miter lim="800000"/>
            <a:headEnd/>
            <a:tailEnd/>
          </a:ln>
          <a:effectLst/>
        </p:spPr>
        <p:txBody>
          <a:bodyPr>
            <a:spAutoFit/>
          </a:bodyPr>
          <a:lstStyle/>
          <a:p>
            <a:pPr>
              <a:spcBef>
                <a:spcPct val="50000"/>
              </a:spcBef>
            </a:pPr>
            <a:r>
              <a:rPr lang="en-US" sz="2400">
                <a:solidFill>
                  <a:srgbClr val="CC3300"/>
                </a:solidFill>
                <a:cs typeface="Arial" pitchFamily="34" charset="0"/>
              </a:rPr>
              <a:t>Kết bài </a:t>
            </a:r>
            <a:r>
              <a:rPr lang="en-US" sz="2400" b="1">
                <a:solidFill>
                  <a:srgbClr val="CC3300"/>
                </a:solidFill>
                <a:cs typeface="Arial" pitchFamily="34" charset="0"/>
              </a:rPr>
              <a:t>không mở rộng</a:t>
            </a:r>
          </a:p>
        </p:txBody>
      </p:sp>
      <p:sp>
        <p:nvSpPr>
          <p:cNvPr id="24601" name="Text Box 25"/>
          <p:cNvSpPr txBox="1">
            <a:spLocks noChangeArrowheads="1"/>
          </p:cNvSpPr>
          <p:nvPr/>
        </p:nvSpPr>
        <p:spPr bwMode="auto">
          <a:xfrm>
            <a:off x="7162800" y="3733800"/>
            <a:ext cx="1981200" cy="1187450"/>
          </a:xfrm>
          <a:prstGeom prst="rect">
            <a:avLst/>
          </a:prstGeom>
          <a:noFill/>
          <a:ln w="9525">
            <a:noFill/>
            <a:miter lim="800000"/>
            <a:headEnd/>
            <a:tailEnd/>
          </a:ln>
          <a:effectLst/>
        </p:spPr>
        <p:txBody>
          <a:bodyPr>
            <a:spAutoFit/>
          </a:bodyPr>
          <a:lstStyle/>
          <a:p>
            <a:pPr>
              <a:spcBef>
                <a:spcPct val="50000"/>
              </a:spcBef>
            </a:pPr>
            <a:r>
              <a:rPr lang="en-US" sz="2400">
                <a:solidFill>
                  <a:srgbClr val="CC3300"/>
                </a:solidFill>
                <a:cs typeface="Arial" pitchFamily="34" charset="0"/>
              </a:rPr>
              <a:t>Kết bài </a:t>
            </a:r>
            <a:r>
              <a:rPr lang="en-US" sz="2400" b="1">
                <a:solidFill>
                  <a:srgbClr val="CC3300"/>
                </a:solidFill>
                <a:cs typeface="Arial" pitchFamily="34" charset="0"/>
              </a:rPr>
              <a:t>không mở rộng</a:t>
            </a:r>
          </a:p>
        </p:txBody>
      </p:sp>
      <p:sp>
        <p:nvSpPr>
          <p:cNvPr id="24602" name="Line 26"/>
          <p:cNvSpPr>
            <a:spLocks noChangeShapeType="1"/>
          </p:cNvSpPr>
          <p:nvPr/>
        </p:nvSpPr>
        <p:spPr bwMode="auto">
          <a:xfrm>
            <a:off x="5562600" y="381000"/>
            <a:ext cx="1219200" cy="0"/>
          </a:xfrm>
          <a:prstGeom prst="line">
            <a:avLst/>
          </a:prstGeom>
          <a:noFill/>
          <a:ln w="28575">
            <a:solidFill>
              <a:srgbClr val="CC3300"/>
            </a:solidFill>
            <a:round/>
            <a:headEnd/>
            <a:tailEnd/>
          </a:ln>
          <a:effectLst/>
        </p:spPr>
        <p:txBody>
          <a:bodyPr/>
          <a:lstStyle/>
          <a:p>
            <a:endParaRPr lang="en-US"/>
          </a:p>
        </p:txBody>
      </p:sp>
      <p:sp>
        <p:nvSpPr>
          <p:cNvPr id="24603" name="Line 27"/>
          <p:cNvSpPr>
            <a:spLocks noChangeShapeType="1"/>
          </p:cNvSpPr>
          <p:nvPr/>
        </p:nvSpPr>
        <p:spPr bwMode="auto">
          <a:xfrm>
            <a:off x="76200" y="762000"/>
            <a:ext cx="2438400" cy="0"/>
          </a:xfrm>
          <a:prstGeom prst="line">
            <a:avLst/>
          </a:prstGeom>
          <a:noFill/>
          <a:ln w="28575">
            <a:solidFill>
              <a:srgbClr val="CC3300"/>
            </a:solidFill>
            <a:round/>
            <a:headEnd/>
            <a:tailEnd/>
          </a:ln>
          <a:effectLst/>
        </p:spPr>
        <p:txBody>
          <a:bodyPr/>
          <a:lstStyle/>
          <a:p>
            <a:endParaRPr lang="en-US"/>
          </a:p>
        </p:txBody>
      </p:sp>
      <p:sp>
        <p:nvSpPr>
          <p:cNvPr id="24604" name="Line 28"/>
          <p:cNvSpPr>
            <a:spLocks noChangeShapeType="1"/>
          </p:cNvSpPr>
          <p:nvPr/>
        </p:nvSpPr>
        <p:spPr bwMode="auto">
          <a:xfrm>
            <a:off x="7467600" y="381000"/>
            <a:ext cx="1371600" cy="0"/>
          </a:xfrm>
          <a:prstGeom prst="line">
            <a:avLst/>
          </a:prstGeom>
          <a:noFill/>
          <a:ln w="28575">
            <a:solidFill>
              <a:srgbClr val="CC3300"/>
            </a:solidFill>
            <a:round/>
            <a:headEnd/>
            <a:tailEnd/>
          </a:ln>
          <a:effectLst/>
        </p:spPr>
        <p:txBody>
          <a:bodyPr/>
          <a:lstStyle/>
          <a:p>
            <a:endParaRPr lang="en-US"/>
          </a:p>
        </p:txBody>
      </p:sp>
      <p:sp>
        <p:nvSpPr>
          <p:cNvPr id="24605" name="Line 29"/>
          <p:cNvSpPr>
            <a:spLocks noChangeShapeType="1"/>
          </p:cNvSpPr>
          <p:nvPr/>
        </p:nvSpPr>
        <p:spPr bwMode="auto">
          <a:xfrm>
            <a:off x="457200" y="381000"/>
            <a:ext cx="2209800" cy="0"/>
          </a:xfrm>
          <a:prstGeom prst="line">
            <a:avLst/>
          </a:prstGeom>
          <a:noFill/>
          <a:ln w="28575">
            <a:solidFill>
              <a:srgbClr val="CC3300"/>
            </a:solidFill>
            <a:round/>
            <a:headEnd/>
            <a:tailEnd/>
          </a:ln>
          <a:effectLst/>
        </p:spPr>
        <p:txBody>
          <a:bodyPr/>
          <a:lstStyle/>
          <a:p>
            <a:endParaRPr lang="en-US"/>
          </a:p>
        </p:txBody>
      </p:sp>
      <p:sp>
        <p:nvSpPr>
          <p:cNvPr id="24607" name="Rectangle 31"/>
          <p:cNvSpPr>
            <a:spLocks noChangeArrowheads="1"/>
          </p:cNvSpPr>
          <p:nvPr/>
        </p:nvSpPr>
        <p:spPr bwMode="auto">
          <a:xfrm>
            <a:off x="2133600" y="1612900"/>
            <a:ext cx="4648200" cy="1917700"/>
          </a:xfrm>
          <a:prstGeom prst="rect">
            <a:avLst/>
          </a:prstGeom>
          <a:noFill/>
          <a:ln w="9525">
            <a:noFill/>
            <a:miter lim="800000"/>
            <a:headEnd/>
            <a:tailEnd/>
          </a:ln>
          <a:effectLst/>
        </p:spPr>
        <p:txBody>
          <a:bodyPr>
            <a:spAutoFit/>
          </a:bodyPr>
          <a:lstStyle/>
          <a:p>
            <a:pPr algn="just">
              <a:spcBef>
                <a:spcPct val="20000"/>
              </a:spcBef>
            </a:pPr>
            <a:r>
              <a:rPr lang="en-US" sz="2400">
                <a:solidFill>
                  <a:srgbClr val="0000CC"/>
                </a:solidFill>
                <a:cs typeface="Arial" pitchFamily="34" charset="0"/>
              </a:rPr>
              <a:t>Tô Hiến Thành tâu:”Nếu Thái hậu hỏi người hầu hạ giỏi thì thần xin cử Vũ Tán Đường, còn hỏi người tài ba giúp nước, thần xin cử Trần Trung Tá.”</a:t>
            </a:r>
          </a:p>
        </p:txBody>
      </p:sp>
      <p:sp>
        <p:nvSpPr>
          <p:cNvPr id="24609" name="Rectangle 33"/>
          <p:cNvSpPr>
            <a:spLocks noChangeArrowheads="1"/>
          </p:cNvSpPr>
          <p:nvPr/>
        </p:nvSpPr>
        <p:spPr bwMode="auto">
          <a:xfrm>
            <a:off x="2078038" y="3581400"/>
            <a:ext cx="4800600" cy="3013075"/>
          </a:xfrm>
          <a:prstGeom prst="rect">
            <a:avLst/>
          </a:prstGeom>
          <a:noFill/>
          <a:ln w="9525">
            <a:noFill/>
            <a:miter lim="800000"/>
            <a:headEnd/>
            <a:tailEnd/>
          </a:ln>
          <a:effectLst/>
        </p:spPr>
        <p:txBody>
          <a:bodyPr>
            <a:spAutoFit/>
          </a:bodyPr>
          <a:lstStyle/>
          <a:p>
            <a:pPr algn="just">
              <a:spcBef>
                <a:spcPct val="20000"/>
              </a:spcBef>
            </a:pPr>
            <a:r>
              <a:rPr lang="en-US" sz="2400" dirty="0" err="1">
                <a:solidFill>
                  <a:srgbClr val="0000CC"/>
                </a:solidFill>
                <a:cs typeface="Arial" pitchFamily="34" charset="0"/>
              </a:rPr>
              <a:t>Nhưng</a:t>
            </a:r>
            <a:r>
              <a:rPr lang="en-US" sz="2400" dirty="0">
                <a:solidFill>
                  <a:srgbClr val="0000CC"/>
                </a:solidFill>
                <a:cs typeface="Arial" pitchFamily="34" charset="0"/>
              </a:rPr>
              <a:t> An-</a:t>
            </a:r>
            <a:r>
              <a:rPr lang="en-US" sz="2400" dirty="0" err="1">
                <a:solidFill>
                  <a:srgbClr val="0000CC"/>
                </a:solidFill>
                <a:cs typeface="Arial" pitchFamily="34" charset="0"/>
              </a:rPr>
              <a:t>đrây</a:t>
            </a:r>
            <a:r>
              <a:rPr lang="en-US" sz="2400" dirty="0">
                <a:solidFill>
                  <a:srgbClr val="0000CC"/>
                </a:solidFill>
                <a:cs typeface="Arial" pitchFamily="34" charset="0"/>
              </a:rPr>
              <a:t>-ca </a:t>
            </a:r>
            <a:r>
              <a:rPr lang="en-US" sz="2400" dirty="0" err="1">
                <a:solidFill>
                  <a:srgbClr val="0000CC"/>
                </a:solidFill>
                <a:cs typeface="Arial" pitchFamily="34" charset="0"/>
              </a:rPr>
              <a:t>không</a:t>
            </a:r>
            <a:r>
              <a:rPr lang="en-US" sz="2400" dirty="0">
                <a:solidFill>
                  <a:srgbClr val="0000CC"/>
                </a:solidFill>
                <a:cs typeface="Arial" pitchFamily="34" charset="0"/>
              </a:rPr>
              <a:t> </a:t>
            </a:r>
            <a:r>
              <a:rPr lang="en-US" sz="2400" dirty="0" err="1">
                <a:solidFill>
                  <a:srgbClr val="0000CC"/>
                </a:solidFill>
                <a:cs typeface="Arial" pitchFamily="34" charset="0"/>
              </a:rPr>
              <a:t>nghĩ</a:t>
            </a:r>
            <a:r>
              <a:rPr lang="en-US" sz="2400" dirty="0">
                <a:solidFill>
                  <a:srgbClr val="0000CC"/>
                </a:solidFill>
                <a:cs typeface="Arial" pitchFamily="34" charset="0"/>
              </a:rPr>
              <a:t> </a:t>
            </a:r>
            <a:r>
              <a:rPr lang="en-US" sz="2400" dirty="0" err="1">
                <a:solidFill>
                  <a:srgbClr val="0000CC"/>
                </a:solidFill>
                <a:cs typeface="Arial" pitchFamily="34" charset="0"/>
              </a:rPr>
              <a:t>như</a:t>
            </a:r>
            <a:r>
              <a:rPr lang="en-US" sz="2400" dirty="0">
                <a:solidFill>
                  <a:srgbClr val="0000CC"/>
                </a:solidFill>
                <a:cs typeface="Arial" pitchFamily="34" charset="0"/>
              </a:rPr>
              <a:t> </a:t>
            </a:r>
            <a:r>
              <a:rPr lang="en-US" sz="2400" dirty="0" err="1">
                <a:solidFill>
                  <a:srgbClr val="0000CC"/>
                </a:solidFill>
                <a:cs typeface="Arial" pitchFamily="34" charset="0"/>
              </a:rPr>
              <a:t>vậy.Cả</a:t>
            </a:r>
            <a:r>
              <a:rPr lang="en-US" sz="2400" dirty="0">
                <a:solidFill>
                  <a:srgbClr val="0000CC"/>
                </a:solidFill>
                <a:cs typeface="Arial" pitchFamily="34" charset="0"/>
              </a:rPr>
              <a:t> </a:t>
            </a:r>
            <a:r>
              <a:rPr lang="en-US" sz="2400" dirty="0" err="1">
                <a:solidFill>
                  <a:srgbClr val="0000CC"/>
                </a:solidFill>
                <a:cs typeface="Arial" pitchFamily="34" charset="0"/>
              </a:rPr>
              <a:t>đêm</a:t>
            </a:r>
            <a:r>
              <a:rPr lang="en-US" sz="2400" dirty="0">
                <a:solidFill>
                  <a:srgbClr val="0000CC"/>
                </a:solidFill>
                <a:cs typeface="Arial" pitchFamily="34" charset="0"/>
              </a:rPr>
              <a:t> </a:t>
            </a:r>
            <a:r>
              <a:rPr lang="en-US" sz="2400" dirty="0" err="1">
                <a:solidFill>
                  <a:srgbClr val="0000CC"/>
                </a:solidFill>
                <a:cs typeface="Arial" pitchFamily="34" charset="0"/>
              </a:rPr>
              <a:t>đó</a:t>
            </a:r>
            <a:r>
              <a:rPr lang="en-US" sz="2400" dirty="0">
                <a:solidFill>
                  <a:srgbClr val="0000CC"/>
                </a:solidFill>
                <a:cs typeface="Arial" pitchFamily="34" charset="0"/>
              </a:rPr>
              <a:t>, </a:t>
            </a:r>
            <a:r>
              <a:rPr lang="en-US" sz="2400" dirty="0" err="1">
                <a:solidFill>
                  <a:srgbClr val="0000CC"/>
                </a:solidFill>
                <a:cs typeface="Arial" pitchFamily="34" charset="0"/>
              </a:rPr>
              <a:t>em</a:t>
            </a:r>
            <a:r>
              <a:rPr lang="en-US" sz="2400" dirty="0">
                <a:solidFill>
                  <a:srgbClr val="0000CC"/>
                </a:solidFill>
                <a:cs typeface="Arial" pitchFamily="34" charset="0"/>
              </a:rPr>
              <a:t> </a:t>
            </a:r>
            <a:r>
              <a:rPr lang="en-US" sz="2400" dirty="0" err="1">
                <a:solidFill>
                  <a:srgbClr val="0000CC"/>
                </a:solidFill>
                <a:cs typeface="Arial" pitchFamily="34" charset="0"/>
              </a:rPr>
              <a:t>ngồi</a:t>
            </a:r>
            <a:r>
              <a:rPr lang="en-US" sz="2400" dirty="0">
                <a:solidFill>
                  <a:srgbClr val="0000CC"/>
                </a:solidFill>
                <a:cs typeface="Arial" pitchFamily="34" charset="0"/>
              </a:rPr>
              <a:t> </a:t>
            </a:r>
            <a:r>
              <a:rPr lang="en-US" sz="2400" dirty="0" err="1">
                <a:solidFill>
                  <a:srgbClr val="0000CC"/>
                </a:solidFill>
                <a:cs typeface="Arial" pitchFamily="34" charset="0"/>
              </a:rPr>
              <a:t>nức</a:t>
            </a:r>
            <a:r>
              <a:rPr lang="en-US" sz="2400" dirty="0">
                <a:solidFill>
                  <a:srgbClr val="0000CC"/>
                </a:solidFill>
                <a:cs typeface="Arial" pitchFamily="34" charset="0"/>
              </a:rPr>
              <a:t> </a:t>
            </a:r>
            <a:r>
              <a:rPr lang="en-US" sz="2400" dirty="0" err="1">
                <a:solidFill>
                  <a:srgbClr val="0000CC"/>
                </a:solidFill>
                <a:cs typeface="Arial" pitchFamily="34" charset="0"/>
              </a:rPr>
              <a:t>nở</a:t>
            </a:r>
            <a:r>
              <a:rPr lang="en-US" sz="2400" dirty="0">
                <a:solidFill>
                  <a:srgbClr val="0000CC"/>
                </a:solidFill>
                <a:cs typeface="Arial" pitchFamily="34" charset="0"/>
              </a:rPr>
              <a:t> </a:t>
            </a:r>
            <a:r>
              <a:rPr lang="en-US" sz="2400" dirty="0" err="1">
                <a:solidFill>
                  <a:srgbClr val="0000CC"/>
                </a:solidFill>
                <a:cs typeface="Arial" pitchFamily="34" charset="0"/>
              </a:rPr>
              <a:t>dưới</a:t>
            </a:r>
            <a:r>
              <a:rPr lang="en-US" sz="2400" dirty="0">
                <a:solidFill>
                  <a:srgbClr val="0000CC"/>
                </a:solidFill>
                <a:cs typeface="Arial" pitchFamily="34" charset="0"/>
              </a:rPr>
              <a:t> </a:t>
            </a:r>
            <a:r>
              <a:rPr lang="en-US" sz="2400" dirty="0" err="1">
                <a:solidFill>
                  <a:srgbClr val="0000CC"/>
                </a:solidFill>
                <a:cs typeface="Arial" pitchFamily="34" charset="0"/>
              </a:rPr>
              <a:t>gốc</a:t>
            </a:r>
            <a:r>
              <a:rPr lang="en-US" sz="2400" dirty="0">
                <a:solidFill>
                  <a:srgbClr val="0000CC"/>
                </a:solidFill>
                <a:cs typeface="Arial" pitchFamily="34" charset="0"/>
              </a:rPr>
              <a:t> </a:t>
            </a:r>
            <a:r>
              <a:rPr lang="en-US" sz="2400" dirty="0" err="1">
                <a:solidFill>
                  <a:srgbClr val="0000CC"/>
                </a:solidFill>
                <a:cs typeface="Arial" pitchFamily="34" charset="0"/>
              </a:rPr>
              <a:t>cây</a:t>
            </a:r>
            <a:r>
              <a:rPr lang="en-US" sz="2400" dirty="0">
                <a:solidFill>
                  <a:srgbClr val="0000CC"/>
                </a:solidFill>
                <a:cs typeface="Arial" pitchFamily="34" charset="0"/>
              </a:rPr>
              <a:t> </a:t>
            </a:r>
            <a:r>
              <a:rPr lang="en-US" sz="2400" dirty="0" err="1">
                <a:solidFill>
                  <a:srgbClr val="0000CC"/>
                </a:solidFill>
                <a:cs typeface="Arial" pitchFamily="34" charset="0"/>
              </a:rPr>
              <a:t>táo</a:t>
            </a:r>
            <a:r>
              <a:rPr lang="en-US" sz="2400" dirty="0">
                <a:solidFill>
                  <a:srgbClr val="0000CC"/>
                </a:solidFill>
                <a:cs typeface="Arial" pitchFamily="34" charset="0"/>
              </a:rPr>
              <a:t> do </a:t>
            </a:r>
            <a:r>
              <a:rPr lang="en-US" sz="2400" dirty="0" err="1">
                <a:solidFill>
                  <a:srgbClr val="0000CC"/>
                </a:solidFill>
                <a:cs typeface="Arial" pitchFamily="34" charset="0"/>
              </a:rPr>
              <a:t>tay</a:t>
            </a:r>
            <a:r>
              <a:rPr lang="en-US" sz="2400" dirty="0">
                <a:solidFill>
                  <a:srgbClr val="0000CC"/>
                </a:solidFill>
                <a:cs typeface="Arial" pitchFamily="34" charset="0"/>
              </a:rPr>
              <a:t> </a:t>
            </a:r>
            <a:r>
              <a:rPr lang="en-US" sz="2400" dirty="0" err="1">
                <a:solidFill>
                  <a:srgbClr val="0000CC"/>
                </a:solidFill>
                <a:cs typeface="Arial" pitchFamily="34" charset="0"/>
              </a:rPr>
              <a:t>ông</a:t>
            </a:r>
            <a:r>
              <a:rPr lang="en-US" sz="2400" dirty="0">
                <a:solidFill>
                  <a:srgbClr val="0000CC"/>
                </a:solidFill>
                <a:cs typeface="Arial" pitchFamily="34" charset="0"/>
              </a:rPr>
              <a:t> </a:t>
            </a:r>
            <a:r>
              <a:rPr lang="en-US" sz="2400" dirty="0" err="1">
                <a:solidFill>
                  <a:srgbClr val="0000CC"/>
                </a:solidFill>
                <a:cs typeface="Arial" pitchFamily="34" charset="0"/>
              </a:rPr>
              <a:t>vun</a:t>
            </a:r>
            <a:r>
              <a:rPr lang="en-US" sz="2400" dirty="0">
                <a:solidFill>
                  <a:srgbClr val="0000CC"/>
                </a:solidFill>
                <a:cs typeface="Arial" pitchFamily="34" charset="0"/>
              </a:rPr>
              <a:t> </a:t>
            </a:r>
            <a:r>
              <a:rPr lang="en-US" sz="2400" dirty="0" err="1">
                <a:solidFill>
                  <a:srgbClr val="0000CC"/>
                </a:solidFill>
                <a:cs typeface="Arial" pitchFamily="34" charset="0"/>
              </a:rPr>
              <a:t>trồng</a:t>
            </a:r>
            <a:r>
              <a:rPr lang="en-US" sz="2400" dirty="0">
                <a:solidFill>
                  <a:srgbClr val="0000CC"/>
                </a:solidFill>
                <a:cs typeface="Arial" pitchFamily="34" charset="0"/>
              </a:rPr>
              <a:t>. </a:t>
            </a:r>
            <a:r>
              <a:rPr lang="en-US" sz="2400" dirty="0" err="1">
                <a:solidFill>
                  <a:srgbClr val="0000CC"/>
                </a:solidFill>
                <a:cs typeface="Arial" pitchFamily="34" charset="0"/>
              </a:rPr>
              <a:t>Mãi</a:t>
            </a:r>
            <a:r>
              <a:rPr lang="en-US" sz="2400" dirty="0">
                <a:solidFill>
                  <a:srgbClr val="0000CC"/>
                </a:solidFill>
                <a:cs typeface="Arial" pitchFamily="34" charset="0"/>
              </a:rPr>
              <a:t> </a:t>
            </a:r>
            <a:r>
              <a:rPr lang="en-US" sz="2400" dirty="0" err="1">
                <a:solidFill>
                  <a:srgbClr val="0000CC"/>
                </a:solidFill>
                <a:cs typeface="Arial" pitchFamily="34" charset="0"/>
              </a:rPr>
              <a:t>sau</a:t>
            </a:r>
            <a:r>
              <a:rPr lang="en-US" sz="2400" dirty="0">
                <a:solidFill>
                  <a:srgbClr val="0000CC"/>
                </a:solidFill>
                <a:cs typeface="Arial" pitchFamily="34" charset="0"/>
              </a:rPr>
              <a:t> </a:t>
            </a:r>
            <a:r>
              <a:rPr lang="en-US" sz="2400" dirty="0" err="1">
                <a:solidFill>
                  <a:srgbClr val="0000CC"/>
                </a:solidFill>
                <a:cs typeface="Arial" pitchFamily="34" charset="0"/>
              </a:rPr>
              <a:t>này</a:t>
            </a:r>
            <a:r>
              <a:rPr lang="en-US" sz="2400" dirty="0">
                <a:solidFill>
                  <a:srgbClr val="0000CC"/>
                </a:solidFill>
                <a:cs typeface="Arial" pitchFamily="34" charset="0"/>
              </a:rPr>
              <a:t>, </a:t>
            </a:r>
            <a:r>
              <a:rPr lang="en-US" sz="2400" dirty="0" err="1">
                <a:solidFill>
                  <a:srgbClr val="0000CC"/>
                </a:solidFill>
                <a:cs typeface="Arial" pitchFamily="34" charset="0"/>
              </a:rPr>
              <a:t>khi</a:t>
            </a:r>
            <a:r>
              <a:rPr lang="en-US" sz="2400" dirty="0">
                <a:solidFill>
                  <a:srgbClr val="0000CC"/>
                </a:solidFill>
                <a:cs typeface="Arial" pitchFamily="34" charset="0"/>
              </a:rPr>
              <a:t> </a:t>
            </a:r>
            <a:r>
              <a:rPr lang="en-US" sz="2400" dirty="0" err="1">
                <a:solidFill>
                  <a:srgbClr val="0000CC"/>
                </a:solidFill>
                <a:cs typeface="Arial" pitchFamily="34" charset="0"/>
              </a:rPr>
              <a:t>đã</a:t>
            </a:r>
            <a:r>
              <a:rPr lang="en-US" sz="2400" dirty="0">
                <a:solidFill>
                  <a:srgbClr val="0000CC"/>
                </a:solidFill>
                <a:cs typeface="Arial" pitchFamily="34" charset="0"/>
              </a:rPr>
              <a:t> </a:t>
            </a:r>
            <a:r>
              <a:rPr lang="en-US" sz="2400" dirty="0" err="1">
                <a:solidFill>
                  <a:srgbClr val="0000CC"/>
                </a:solidFill>
                <a:cs typeface="Arial" pitchFamily="34" charset="0"/>
              </a:rPr>
              <a:t>lớn</a:t>
            </a:r>
            <a:r>
              <a:rPr lang="en-US" sz="2400" dirty="0">
                <a:solidFill>
                  <a:srgbClr val="0000CC"/>
                </a:solidFill>
                <a:cs typeface="Arial" pitchFamily="34" charset="0"/>
              </a:rPr>
              <a:t>, </a:t>
            </a:r>
            <a:r>
              <a:rPr lang="en-US" sz="2400" dirty="0" err="1">
                <a:solidFill>
                  <a:srgbClr val="0000CC"/>
                </a:solidFill>
                <a:cs typeface="Arial" pitchFamily="34" charset="0"/>
              </a:rPr>
              <a:t>em</a:t>
            </a:r>
            <a:r>
              <a:rPr lang="en-US" sz="2400" dirty="0">
                <a:solidFill>
                  <a:srgbClr val="0000CC"/>
                </a:solidFill>
                <a:cs typeface="Arial" pitchFamily="34" charset="0"/>
              </a:rPr>
              <a:t> </a:t>
            </a:r>
            <a:r>
              <a:rPr lang="en-US" sz="2400" dirty="0" err="1">
                <a:solidFill>
                  <a:srgbClr val="0000CC"/>
                </a:solidFill>
                <a:cs typeface="Arial" pitchFamily="34" charset="0"/>
              </a:rPr>
              <a:t>vẫn</a:t>
            </a:r>
            <a:r>
              <a:rPr lang="en-US" sz="2400" dirty="0">
                <a:solidFill>
                  <a:srgbClr val="0000CC"/>
                </a:solidFill>
                <a:cs typeface="Arial" pitchFamily="34" charset="0"/>
              </a:rPr>
              <a:t> </a:t>
            </a:r>
            <a:r>
              <a:rPr lang="en-US" sz="2400" dirty="0" err="1">
                <a:solidFill>
                  <a:srgbClr val="0000CC"/>
                </a:solidFill>
                <a:cs typeface="Arial" pitchFamily="34" charset="0"/>
              </a:rPr>
              <a:t>luôn</a:t>
            </a:r>
            <a:r>
              <a:rPr lang="en-US" sz="2400" dirty="0">
                <a:solidFill>
                  <a:srgbClr val="0000CC"/>
                </a:solidFill>
                <a:cs typeface="Arial" pitchFamily="34" charset="0"/>
              </a:rPr>
              <a:t> </a:t>
            </a:r>
            <a:r>
              <a:rPr lang="en-US" sz="2400" dirty="0" err="1">
                <a:solidFill>
                  <a:srgbClr val="0000CC"/>
                </a:solidFill>
                <a:cs typeface="Arial" pitchFamily="34" charset="0"/>
              </a:rPr>
              <a:t>tự</a:t>
            </a:r>
            <a:r>
              <a:rPr lang="en-US" sz="2400" dirty="0">
                <a:solidFill>
                  <a:srgbClr val="0000CC"/>
                </a:solidFill>
                <a:cs typeface="Arial" pitchFamily="34" charset="0"/>
              </a:rPr>
              <a:t> </a:t>
            </a:r>
            <a:r>
              <a:rPr lang="en-US" sz="2400" dirty="0" err="1">
                <a:solidFill>
                  <a:srgbClr val="0000CC"/>
                </a:solidFill>
                <a:cs typeface="Arial" pitchFamily="34" charset="0"/>
              </a:rPr>
              <a:t>dằn</a:t>
            </a:r>
            <a:r>
              <a:rPr lang="en-US" sz="2400" dirty="0">
                <a:solidFill>
                  <a:srgbClr val="0000CC"/>
                </a:solidFill>
                <a:cs typeface="Arial" pitchFamily="34" charset="0"/>
              </a:rPr>
              <a:t> </a:t>
            </a:r>
            <a:r>
              <a:rPr lang="en-US" sz="2400" dirty="0" err="1">
                <a:solidFill>
                  <a:srgbClr val="0000CC"/>
                </a:solidFill>
                <a:cs typeface="Arial" pitchFamily="34" charset="0"/>
              </a:rPr>
              <a:t>vặt</a:t>
            </a:r>
            <a:r>
              <a:rPr lang="en-US" sz="2400" dirty="0">
                <a:solidFill>
                  <a:srgbClr val="0000CC"/>
                </a:solidFill>
                <a:cs typeface="Arial" pitchFamily="34" charset="0"/>
              </a:rPr>
              <a:t>: ”</a:t>
            </a:r>
            <a:r>
              <a:rPr lang="en-US" sz="2400" dirty="0" err="1">
                <a:solidFill>
                  <a:srgbClr val="0000CC"/>
                </a:solidFill>
                <a:cs typeface="Arial" pitchFamily="34" charset="0"/>
              </a:rPr>
              <a:t>Giá</a:t>
            </a:r>
            <a:r>
              <a:rPr lang="en-US" sz="2400" dirty="0">
                <a:solidFill>
                  <a:srgbClr val="0000CC"/>
                </a:solidFill>
                <a:cs typeface="Arial" pitchFamily="34" charset="0"/>
              </a:rPr>
              <a:t> </a:t>
            </a:r>
            <a:r>
              <a:rPr lang="en-US" sz="2400" dirty="0" err="1">
                <a:solidFill>
                  <a:srgbClr val="0000CC"/>
                </a:solidFill>
                <a:cs typeface="Arial" pitchFamily="34" charset="0"/>
              </a:rPr>
              <a:t>mình</a:t>
            </a:r>
            <a:r>
              <a:rPr lang="en-US" sz="2400" dirty="0">
                <a:solidFill>
                  <a:srgbClr val="0000CC"/>
                </a:solidFill>
                <a:cs typeface="Arial" pitchFamily="34" charset="0"/>
              </a:rPr>
              <a:t> </a:t>
            </a:r>
            <a:r>
              <a:rPr lang="en-US" sz="2400" dirty="0" err="1">
                <a:solidFill>
                  <a:srgbClr val="0000CC"/>
                </a:solidFill>
                <a:cs typeface="Arial" pitchFamily="34" charset="0"/>
              </a:rPr>
              <a:t>mua</a:t>
            </a:r>
            <a:r>
              <a:rPr lang="en-US" sz="2400" dirty="0">
                <a:solidFill>
                  <a:srgbClr val="0000CC"/>
                </a:solidFill>
                <a:cs typeface="Arial" pitchFamily="34" charset="0"/>
              </a:rPr>
              <a:t> </a:t>
            </a:r>
            <a:r>
              <a:rPr lang="en-US" sz="2400" dirty="0" err="1">
                <a:solidFill>
                  <a:srgbClr val="0000CC"/>
                </a:solidFill>
                <a:cs typeface="Arial" pitchFamily="34" charset="0"/>
              </a:rPr>
              <a:t>thuốc</a:t>
            </a:r>
            <a:r>
              <a:rPr lang="en-US" sz="2400" dirty="0">
                <a:solidFill>
                  <a:srgbClr val="0000CC"/>
                </a:solidFill>
                <a:cs typeface="Arial" pitchFamily="34" charset="0"/>
              </a:rPr>
              <a:t> </a:t>
            </a:r>
            <a:r>
              <a:rPr lang="en-US" sz="2400" dirty="0" err="1">
                <a:solidFill>
                  <a:srgbClr val="0000CC"/>
                </a:solidFill>
                <a:cs typeface="Arial" pitchFamily="34" charset="0"/>
              </a:rPr>
              <a:t>về</a:t>
            </a:r>
            <a:r>
              <a:rPr lang="en-US" sz="2400" dirty="0">
                <a:solidFill>
                  <a:srgbClr val="0000CC"/>
                </a:solidFill>
                <a:cs typeface="Arial" pitchFamily="34" charset="0"/>
              </a:rPr>
              <a:t> </a:t>
            </a:r>
            <a:r>
              <a:rPr lang="en-US" sz="2400" dirty="0" err="1">
                <a:solidFill>
                  <a:srgbClr val="0000CC"/>
                </a:solidFill>
                <a:cs typeface="Arial" pitchFamily="34" charset="0"/>
              </a:rPr>
              <a:t>kịp</a:t>
            </a:r>
            <a:r>
              <a:rPr lang="en-US" sz="2400" dirty="0">
                <a:solidFill>
                  <a:srgbClr val="0000CC"/>
                </a:solidFill>
                <a:cs typeface="Arial" pitchFamily="34" charset="0"/>
              </a:rPr>
              <a:t> </a:t>
            </a:r>
            <a:r>
              <a:rPr lang="en-US" sz="2400" dirty="0" err="1">
                <a:solidFill>
                  <a:srgbClr val="0000CC"/>
                </a:solidFill>
                <a:cs typeface="Arial" pitchFamily="34" charset="0"/>
              </a:rPr>
              <a:t>thì</a:t>
            </a:r>
            <a:r>
              <a:rPr lang="en-US" sz="2400" dirty="0">
                <a:solidFill>
                  <a:srgbClr val="0000CC"/>
                </a:solidFill>
                <a:cs typeface="Arial" pitchFamily="34" charset="0"/>
              </a:rPr>
              <a:t> </a:t>
            </a:r>
            <a:r>
              <a:rPr lang="en-US" sz="2400" dirty="0" err="1">
                <a:solidFill>
                  <a:srgbClr val="0000CC"/>
                </a:solidFill>
                <a:cs typeface="Arial" pitchFamily="34" charset="0"/>
              </a:rPr>
              <a:t>ông</a:t>
            </a:r>
            <a:r>
              <a:rPr lang="en-US" sz="2400" dirty="0">
                <a:solidFill>
                  <a:srgbClr val="0000CC"/>
                </a:solidFill>
                <a:cs typeface="Arial" pitchFamily="34" charset="0"/>
              </a:rPr>
              <a:t> </a:t>
            </a:r>
            <a:r>
              <a:rPr lang="en-US" sz="2400" dirty="0" err="1">
                <a:solidFill>
                  <a:srgbClr val="0000CC"/>
                </a:solidFill>
                <a:cs typeface="Arial" pitchFamily="34" charset="0"/>
              </a:rPr>
              <a:t>còn</a:t>
            </a:r>
            <a:r>
              <a:rPr lang="en-US" sz="2400" dirty="0">
                <a:solidFill>
                  <a:srgbClr val="0000CC"/>
                </a:solidFill>
                <a:cs typeface="Arial" pitchFamily="34" charset="0"/>
              </a:rPr>
              <a:t> </a:t>
            </a:r>
            <a:r>
              <a:rPr lang="en-US" sz="2400" dirty="0" err="1">
                <a:solidFill>
                  <a:srgbClr val="0000CC"/>
                </a:solidFill>
                <a:cs typeface="Arial" pitchFamily="34" charset="0"/>
              </a:rPr>
              <a:t>sống</a:t>
            </a:r>
            <a:r>
              <a:rPr lang="en-US" sz="2400" dirty="0">
                <a:solidFill>
                  <a:srgbClr val="0000CC"/>
                </a:solidFill>
                <a:cs typeface="Arial" pitchFamily="34" charset="0"/>
              </a:rPr>
              <a:t> </a:t>
            </a:r>
            <a:r>
              <a:rPr lang="en-US" sz="2400" dirty="0" err="1">
                <a:solidFill>
                  <a:srgbClr val="0000CC"/>
                </a:solidFill>
                <a:cs typeface="Arial" pitchFamily="34" charset="0"/>
              </a:rPr>
              <a:t>thêm</a:t>
            </a:r>
            <a:r>
              <a:rPr lang="en-US" sz="2400" dirty="0">
                <a:solidFill>
                  <a:srgbClr val="0000CC"/>
                </a:solidFill>
                <a:cs typeface="Arial" pitchFamily="34" charset="0"/>
              </a:rPr>
              <a:t> </a:t>
            </a:r>
            <a:r>
              <a:rPr lang="en-US" sz="2400" dirty="0" err="1">
                <a:solidFill>
                  <a:srgbClr val="0000CC"/>
                </a:solidFill>
                <a:cs typeface="Arial" pitchFamily="34" charset="0"/>
              </a:rPr>
              <a:t>được</a:t>
            </a:r>
            <a:r>
              <a:rPr lang="en-US" sz="2400" dirty="0">
                <a:solidFill>
                  <a:srgbClr val="0000CC"/>
                </a:solidFill>
                <a:cs typeface="Arial" pitchFamily="34" charset="0"/>
              </a:rPr>
              <a:t> </a:t>
            </a:r>
            <a:r>
              <a:rPr lang="en-US" sz="2400" dirty="0" err="1">
                <a:solidFill>
                  <a:srgbClr val="0000CC"/>
                </a:solidFill>
                <a:cs typeface="Arial" pitchFamily="34" charset="0"/>
              </a:rPr>
              <a:t>ít</a:t>
            </a:r>
            <a:r>
              <a:rPr lang="en-US" sz="2400" dirty="0">
                <a:solidFill>
                  <a:srgbClr val="0000CC"/>
                </a:solidFill>
                <a:cs typeface="Arial" pitchFamily="34" charset="0"/>
              </a:rPr>
              <a:t> </a:t>
            </a:r>
            <a:r>
              <a:rPr lang="en-US" sz="2400" dirty="0" err="1">
                <a:solidFill>
                  <a:srgbClr val="0000CC"/>
                </a:solidFill>
                <a:cs typeface="Arial" pitchFamily="34" charset="0"/>
              </a:rPr>
              <a:t>năm</a:t>
            </a:r>
            <a:r>
              <a:rPr lang="en-US" sz="2400" dirty="0">
                <a:solidFill>
                  <a:srgbClr val="0000CC"/>
                </a:solidFill>
                <a:cs typeface="Arial" pitchFamily="34" charset="0"/>
              </a:rPr>
              <a:t> </a:t>
            </a:r>
            <a:r>
              <a:rPr lang="en-US" sz="2400" dirty="0" err="1">
                <a:solidFill>
                  <a:srgbClr val="0000CC"/>
                </a:solidFill>
                <a:cs typeface="Arial" pitchFamily="34" charset="0"/>
              </a:rPr>
              <a:t>nữa</a:t>
            </a:r>
            <a:r>
              <a:rPr lang="en-US" sz="2400" dirty="0">
                <a:solidFill>
                  <a:srgbClr val="0000CC"/>
                </a:solidFill>
                <a:cs typeface="Arial" pitchFamily="34" charset="0"/>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607"/>
                                        </p:tgtEl>
                                        <p:attrNameLst>
                                          <p:attrName>style.visibility</p:attrName>
                                        </p:attrNameLst>
                                      </p:cBhvr>
                                      <p:to>
                                        <p:strVal val="visible"/>
                                      </p:to>
                                    </p:set>
                                    <p:animEffect transition="in" filter="wedge">
                                      <p:cBhvr>
                                        <p:cTn id="7" dur="2000"/>
                                        <p:tgtEl>
                                          <p:spTgt spid="2460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609"/>
                                        </p:tgtEl>
                                        <p:attrNameLst>
                                          <p:attrName>style.visibility</p:attrName>
                                        </p:attrNameLst>
                                      </p:cBhvr>
                                      <p:to>
                                        <p:strVal val="visible"/>
                                      </p:to>
                                    </p:set>
                                    <p:animEffect transition="in" filter="wheel(4)">
                                      <p:cBhvr>
                                        <p:cTn id="12" dur="2000"/>
                                        <p:tgtEl>
                                          <p:spTgt spid="2460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4600"/>
                                        </p:tgtEl>
                                        <p:attrNameLst>
                                          <p:attrName>style.visibility</p:attrName>
                                        </p:attrNameLst>
                                      </p:cBhvr>
                                      <p:to>
                                        <p:strVal val="visible"/>
                                      </p:to>
                                    </p:set>
                                    <p:animEffect transition="in" filter="wedge">
                                      <p:cBhvr>
                                        <p:cTn id="17" dur="2000"/>
                                        <p:tgtEl>
                                          <p:spTgt spid="2460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4601"/>
                                        </p:tgtEl>
                                        <p:attrNameLst>
                                          <p:attrName>style.visibility</p:attrName>
                                        </p:attrNameLst>
                                      </p:cBhvr>
                                      <p:to>
                                        <p:strVal val="visible"/>
                                      </p:to>
                                    </p:set>
                                    <p:animEffect transition="in" filter="barn(inHorizontal)">
                                      <p:cBhvr>
                                        <p:cTn id="22" dur="500"/>
                                        <p:tgtEl>
                                          <p:spTgt spid="24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p:bldP spid="24601" grpId="0"/>
      <p:bldP spid="24607" grpId="0"/>
      <p:bldP spid="246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p:cNvSpPr txBox="1">
            <a:spLocks noChangeArrowheads="1"/>
          </p:cNvSpPr>
          <p:nvPr/>
        </p:nvSpPr>
        <p:spPr bwMode="auto">
          <a:xfrm>
            <a:off x="838200" y="1219200"/>
            <a:ext cx="2971800" cy="584775"/>
          </a:xfrm>
          <a:prstGeom prst="rect">
            <a:avLst/>
          </a:prstGeom>
          <a:noFill/>
          <a:ln w="9525">
            <a:noFill/>
            <a:miter lim="800000"/>
            <a:headEnd/>
            <a:tailEnd/>
          </a:ln>
          <a:effectLst/>
        </p:spPr>
        <p:txBody>
          <a:bodyPr wrap="square">
            <a:spAutoFit/>
          </a:bodyPr>
          <a:lstStyle/>
          <a:p>
            <a:pPr>
              <a:spcBef>
                <a:spcPct val="50000"/>
              </a:spcBef>
            </a:pPr>
            <a:r>
              <a:rPr lang="en-US" sz="3200" dirty="0">
                <a:solidFill>
                  <a:srgbClr val="0000FF"/>
                </a:solidFill>
              </a:rPr>
              <a:t>III/ </a:t>
            </a:r>
            <a:r>
              <a:rPr lang="en-US" sz="3200" u="sng" dirty="0" err="1">
                <a:solidFill>
                  <a:srgbClr val="0000FF"/>
                </a:solidFill>
              </a:rPr>
              <a:t>Luyện</a:t>
            </a:r>
            <a:r>
              <a:rPr lang="en-US" sz="3200" u="sng" dirty="0">
                <a:solidFill>
                  <a:srgbClr val="0000FF"/>
                </a:solidFill>
              </a:rPr>
              <a:t> </a:t>
            </a:r>
            <a:r>
              <a:rPr lang="en-US" sz="3200" u="sng" dirty="0" err="1">
                <a:solidFill>
                  <a:srgbClr val="0000FF"/>
                </a:solidFill>
              </a:rPr>
              <a:t>tập</a:t>
            </a:r>
            <a:r>
              <a:rPr lang="en-US" sz="3200" dirty="0">
                <a:solidFill>
                  <a:srgbClr val="0000FF"/>
                </a:solidFill>
              </a:rPr>
              <a:t> </a:t>
            </a:r>
            <a:r>
              <a:rPr lang="en-US" sz="2400" dirty="0">
                <a:solidFill>
                  <a:srgbClr val="0000FF"/>
                </a:solidFill>
              </a:rPr>
              <a:t>:</a:t>
            </a:r>
          </a:p>
        </p:txBody>
      </p:sp>
      <p:sp>
        <p:nvSpPr>
          <p:cNvPr id="11270" name="Text Box 6"/>
          <p:cNvSpPr txBox="1">
            <a:spLocks noChangeArrowheads="1"/>
          </p:cNvSpPr>
          <p:nvPr/>
        </p:nvSpPr>
        <p:spPr bwMode="auto">
          <a:xfrm>
            <a:off x="762000" y="2286000"/>
            <a:ext cx="8153400" cy="1373188"/>
          </a:xfrm>
          <a:prstGeom prst="rect">
            <a:avLst/>
          </a:prstGeom>
          <a:noFill/>
          <a:ln w="9525">
            <a:noFill/>
            <a:miter lim="800000"/>
            <a:headEnd/>
            <a:tailEnd/>
          </a:ln>
          <a:effectLst/>
        </p:spPr>
        <p:txBody>
          <a:bodyPr>
            <a:spAutoFit/>
          </a:bodyPr>
          <a:lstStyle/>
          <a:p>
            <a:pPr>
              <a:spcBef>
                <a:spcPct val="50000"/>
              </a:spcBef>
            </a:pPr>
            <a:r>
              <a:rPr lang="en-US" sz="2800" dirty="0"/>
              <a:t>3. </a:t>
            </a:r>
            <a:r>
              <a:rPr lang="en-US" sz="2800" dirty="0" err="1"/>
              <a:t>Viết</a:t>
            </a:r>
            <a:r>
              <a:rPr lang="en-US" sz="2800" dirty="0"/>
              <a:t> </a:t>
            </a:r>
            <a:r>
              <a:rPr lang="en-US" sz="2800" dirty="0" err="1"/>
              <a:t>kết</a:t>
            </a:r>
            <a:r>
              <a:rPr lang="en-US" sz="2800" dirty="0"/>
              <a:t> </a:t>
            </a:r>
            <a:r>
              <a:rPr lang="en-US" sz="2800" dirty="0" err="1"/>
              <a:t>bài</a:t>
            </a:r>
            <a:r>
              <a:rPr lang="en-US" sz="2800" dirty="0"/>
              <a:t> </a:t>
            </a:r>
            <a:r>
              <a:rPr lang="en-US" sz="2800" dirty="0" err="1"/>
              <a:t>của</a:t>
            </a:r>
            <a:r>
              <a:rPr lang="en-US" sz="2800" dirty="0"/>
              <a:t> </a:t>
            </a:r>
            <a:r>
              <a:rPr lang="en-US" sz="2800" dirty="0" err="1"/>
              <a:t>truyện</a:t>
            </a:r>
            <a:r>
              <a:rPr lang="en-US" sz="2800" dirty="0"/>
              <a:t> </a:t>
            </a:r>
            <a:r>
              <a:rPr lang="en-US" sz="2800" b="1" dirty="0" err="1"/>
              <a:t>Một</a:t>
            </a:r>
            <a:r>
              <a:rPr lang="en-US" sz="2800" b="1" dirty="0"/>
              <a:t> </a:t>
            </a:r>
            <a:r>
              <a:rPr lang="en-US" sz="2800" b="1" dirty="0" err="1"/>
              <a:t>người</a:t>
            </a:r>
            <a:r>
              <a:rPr lang="en-US" sz="2800" b="1" dirty="0"/>
              <a:t> </a:t>
            </a:r>
            <a:r>
              <a:rPr lang="en-US" sz="2800" b="1" dirty="0" err="1"/>
              <a:t>chính</a:t>
            </a:r>
            <a:r>
              <a:rPr lang="en-US" sz="2800" b="1" dirty="0"/>
              <a:t> </a:t>
            </a:r>
            <a:r>
              <a:rPr lang="en-US" sz="2800" b="1" dirty="0" err="1"/>
              <a:t>trực</a:t>
            </a:r>
            <a:r>
              <a:rPr lang="en-US" sz="2800" dirty="0"/>
              <a:t> </a:t>
            </a:r>
            <a:r>
              <a:rPr lang="en-US" sz="2800" dirty="0" err="1"/>
              <a:t>hoặc</a:t>
            </a:r>
            <a:r>
              <a:rPr lang="en-US" sz="2800" dirty="0"/>
              <a:t> </a:t>
            </a:r>
            <a:r>
              <a:rPr lang="en-US" sz="2800" b="1" dirty="0" err="1"/>
              <a:t>Nỗi</a:t>
            </a:r>
            <a:r>
              <a:rPr lang="en-US" sz="2800" b="1" dirty="0"/>
              <a:t> </a:t>
            </a:r>
            <a:r>
              <a:rPr lang="en-US" sz="2800" b="1" dirty="0" err="1"/>
              <a:t>dằn</a:t>
            </a:r>
            <a:r>
              <a:rPr lang="en-US" sz="2800" b="1" dirty="0"/>
              <a:t> </a:t>
            </a:r>
            <a:r>
              <a:rPr lang="en-US" sz="2800" b="1" dirty="0" err="1"/>
              <a:t>vặt</a:t>
            </a:r>
            <a:r>
              <a:rPr lang="en-US" sz="2800" b="1" dirty="0"/>
              <a:t> </a:t>
            </a:r>
            <a:r>
              <a:rPr lang="en-US" sz="2800" b="1" dirty="0" err="1"/>
              <a:t>của</a:t>
            </a:r>
            <a:r>
              <a:rPr lang="en-US" sz="2800" b="1" dirty="0"/>
              <a:t> An-</a:t>
            </a:r>
            <a:r>
              <a:rPr lang="en-US" sz="2800" b="1" dirty="0" err="1"/>
              <a:t>đrây</a:t>
            </a:r>
            <a:r>
              <a:rPr lang="en-US" sz="2800" b="1" dirty="0"/>
              <a:t>-ca</a:t>
            </a:r>
            <a:r>
              <a:rPr lang="en-US" sz="2800" dirty="0"/>
              <a:t> </a:t>
            </a:r>
            <a:r>
              <a:rPr lang="en-US" sz="2800" dirty="0" err="1"/>
              <a:t>theo</a:t>
            </a:r>
            <a:r>
              <a:rPr lang="en-US" sz="2800" dirty="0"/>
              <a:t> </a:t>
            </a:r>
            <a:r>
              <a:rPr lang="en-US" sz="2800" dirty="0" err="1"/>
              <a:t>cách</a:t>
            </a:r>
            <a:r>
              <a:rPr lang="en-US" sz="2800" dirty="0"/>
              <a:t> </a:t>
            </a:r>
            <a:r>
              <a:rPr lang="en-US" sz="2800" dirty="0" err="1"/>
              <a:t>kết</a:t>
            </a:r>
            <a:r>
              <a:rPr lang="en-US" sz="2800" dirty="0"/>
              <a:t> </a:t>
            </a:r>
            <a:r>
              <a:rPr lang="en-US" sz="2800" dirty="0" err="1"/>
              <a:t>bài</a:t>
            </a:r>
            <a:r>
              <a:rPr lang="en-US" sz="2800" dirty="0"/>
              <a:t> </a:t>
            </a:r>
            <a:r>
              <a:rPr lang="en-US" sz="2800" dirty="0" err="1"/>
              <a:t>mở</a:t>
            </a:r>
            <a:r>
              <a:rPr lang="en-US" sz="2800" dirty="0"/>
              <a:t> </a:t>
            </a:r>
            <a:r>
              <a:rPr lang="en-US" sz="2800" dirty="0" err="1"/>
              <a:t>rộng</a:t>
            </a:r>
            <a:r>
              <a:rPr lang="en-US" sz="2800" dirty="0"/>
              <a:t>.</a:t>
            </a:r>
          </a:p>
        </p:txBody>
      </p:sp>
      <p:sp>
        <p:nvSpPr>
          <p:cNvPr id="11278" name="Line 14"/>
          <p:cNvSpPr>
            <a:spLocks noChangeShapeType="1"/>
          </p:cNvSpPr>
          <p:nvPr/>
        </p:nvSpPr>
        <p:spPr bwMode="auto">
          <a:xfrm>
            <a:off x="1676400" y="2743200"/>
            <a:ext cx="1219200" cy="0"/>
          </a:xfrm>
          <a:prstGeom prst="line">
            <a:avLst/>
          </a:prstGeom>
          <a:noFill/>
          <a:ln w="19050">
            <a:solidFill>
              <a:srgbClr val="FF0066"/>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 calcmode="lin" valueType="num">
                                      <p:cBhvr>
                                        <p:cTn id="7" dur="500" fill="hold"/>
                                        <p:tgtEl>
                                          <p:spTgt spid="112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7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1270">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12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278"/>
                                        </p:tgtEl>
                                        <p:attrNameLst>
                                          <p:attrName>style.visibility</p:attrName>
                                        </p:attrNameLst>
                                      </p:cBhvr>
                                      <p:to>
                                        <p:strVal val="visible"/>
                                      </p:to>
                                    </p:set>
                                    <p:animEffect transition="in" filter="strips(downRight)">
                                      <p:cBhvr>
                                        <p:cTn id="15" dur="5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0" y="1828800"/>
            <a:ext cx="8991600" cy="4278094"/>
          </a:xfrm>
          <a:prstGeom prst="rect">
            <a:avLst/>
          </a:prstGeom>
          <a:noFill/>
          <a:ln w="9525">
            <a:noFill/>
            <a:miter lim="800000"/>
            <a:headEnd/>
            <a:tailEnd/>
          </a:ln>
          <a:effectLst/>
        </p:spPr>
        <p:txBody>
          <a:bodyPr>
            <a:spAutoFit/>
          </a:bodyPr>
          <a:lstStyle/>
          <a:p>
            <a:pPr>
              <a:spcBef>
                <a:spcPct val="50000"/>
              </a:spcBef>
            </a:pPr>
            <a:r>
              <a:rPr lang="en-US" sz="3200" dirty="0">
                <a:solidFill>
                  <a:srgbClr val="FF9900"/>
                </a:solidFill>
                <a:latin typeface="VNI-Times" pitchFamily="2" charset="0"/>
              </a:rPr>
              <a:t> </a:t>
            </a:r>
            <a:r>
              <a:rPr lang="en-US" sz="3200" dirty="0">
                <a:solidFill>
                  <a:srgbClr val="0000FF"/>
                </a:solidFill>
                <a:latin typeface="VNI-Times" pitchFamily="2" charset="0"/>
              </a:rPr>
              <a:t>	</a:t>
            </a:r>
            <a:r>
              <a:rPr lang="en-US" sz="3200" dirty="0" err="1">
                <a:solidFill>
                  <a:srgbClr val="0000FF"/>
                </a:solidFill>
                <a:latin typeface="VNI-Times" pitchFamily="2" charset="0"/>
              </a:rPr>
              <a:t>Toâ</a:t>
            </a:r>
            <a:r>
              <a:rPr lang="en-US" sz="3200" dirty="0">
                <a:solidFill>
                  <a:srgbClr val="0000FF"/>
                </a:solidFill>
                <a:latin typeface="VNI-Times" pitchFamily="2" charset="0"/>
              </a:rPr>
              <a:t> </a:t>
            </a:r>
            <a:r>
              <a:rPr lang="en-US" sz="3200" dirty="0" err="1">
                <a:solidFill>
                  <a:srgbClr val="0000FF"/>
                </a:solidFill>
                <a:latin typeface="VNI-Times" pitchFamily="2" charset="0"/>
              </a:rPr>
              <a:t>Hieán</a:t>
            </a:r>
            <a:r>
              <a:rPr lang="en-US" sz="3200" dirty="0">
                <a:solidFill>
                  <a:srgbClr val="0000FF"/>
                </a:solidFill>
                <a:latin typeface="VNI-Times" pitchFamily="2" charset="0"/>
              </a:rPr>
              <a:t> </a:t>
            </a:r>
            <a:r>
              <a:rPr lang="en-US" sz="3200" dirty="0" err="1">
                <a:solidFill>
                  <a:srgbClr val="0000FF"/>
                </a:solidFill>
                <a:latin typeface="VNI-Times" pitchFamily="2" charset="0"/>
              </a:rPr>
              <a:t>Thaønh</a:t>
            </a:r>
            <a:r>
              <a:rPr lang="en-US" sz="3200" dirty="0">
                <a:solidFill>
                  <a:srgbClr val="0000FF"/>
                </a:solidFill>
                <a:latin typeface="VNI-Times" pitchFamily="2" charset="0"/>
              </a:rPr>
              <a:t> </a:t>
            </a:r>
            <a:r>
              <a:rPr lang="en-US" sz="3200" dirty="0" err="1">
                <a:solidFill>
                  <a:srgbClr val="0000FF"/>
                </a:solidFill>
                <a:latin typeface="VNI-Times" pitchFamily="2" charset="0"/>
              </a:rPr>
              <a:t>taâu</a:t>
            </a:r>
            <a:r>
              <a:rPr lang="en-US" sz="3200" dirty="0">
                <a:solidFill>
                  <a:srgbClr val="0000FF"/>
                </a:solidFill>
                <a:latin typeface="VNI-Times" pitchFamily="2" charset="0"/>
              </a:rPr>
              <a:t>: </a:t>
            </a:r>
            <a:r>
              <a:rPr lang="en-US" sz="3200" dirty="0" err="1">
                <a:solidFill>
                  <a:srgbClr val="0000FF"/>
                </a:solidFill>
                <a:latin typeface="VNI-Times" pitchFamily="2" charset="0"/>
              </a:rPr>
              <a:t>Neáu</a:t>
            </a:r>
            <a:r>
              <a:rPr lang="en-US" sz="3200" dirty="0">
                <a:solidFill>
                  <a:srgbClr val="0000FF"/>
                </a:solidFill>
                <a:latin typeface="VNI-Times" pitchFamily="2" charset="0"/>
              </a:rPr>
              <a:t> </a:t>
            </a:r>
            <a:r>
              <a:rPr lang="en-US" sz="3200" dirty="0" err="1">
                <a:solidFill>
                  <a:srgbClr val="0000FF"/>
                </a:solidFill>
                <a:latin typeface="VNI-Times" pitchFamily="2" charset="0"/>
              </a:rPr>
              <a:t>thaùi</a:t>
            </a:r>
            <a:r>
              <a:rPr lang="en-US" sz="3200" dirty="0">
                <a:solidFill>
                  <a:srgbClr val="0000FF"/>
                </a:solidFill>
                <a:latin typeface="VNI-Times" pitchFamily="2" charset="0"/>
              </a:rPr>
              <a:t> </a:t>
            </a:r>
            <a:r>
              <a:rPr lang="en-US" sz="3200" dirty="0" err="1">
                <a:solidFill>
                  <a:srgbClr val="0000FF"/>
                </a:solidFill>
                <a:latin typeface="VNI-Times" pitchFamily="2" charset="0"/>
              </a:rPr>
              <a:t>haäu</a:t>
            </a:r>
            <a:r>
              <a:rPr lang="en-US" sz="3200" dirty="0">
                <a:solidFill>
                  <a:srgbClr val="0000FF"/>
                </a:solidFill>
                <a:latin typeface="VNI-Times" pitchFamily="2" charset="0"/>
              </a:rPr>
              <a:t> </a:t>
            </a:r>
            <a:r>
              <a:rPr lang="en-US" sz="3200" dirty="0" err="1">
                <a:solidFill>
                  <a:srgbClr val="0000FF"/>
                </a:solidFill>
                <a:latin typeface="VNI-Times" pitchFamily="2" charset="0"/>
              </a:rPr>
              <a:t>hoûi</a:t>
            </a:r>
            <a:r>
              <a:rPr lang="en-US" sz="3200" dirty="0">
                <a:solidFill>
                  <a:srgbClr val="0000FF"/>
                </a:solidFill>
                <a:latin typeface="VNI-Times" pitchFamily="2" charset="0"/>
              </a:rPr>
              <a:t> </a:t>
            </a:r>
            <a:r>
              <a:rPr lang="en-US" sz="3200" dirty="0" err="1">
                <a:solidFill>
                  <a:srgbClr val="0000FF"/>
                </a:solidFill>
                <a:latin typeface="VNI-Times" pitchFamily="2" charset="0"/>
              </a:rPr>
              <a:t>ngöôøi</a:t>
            </a:r>
            <a:r>
              <a:rPr lang="en-US" sz="3200" dirty="0">
                <a:solidFill>
                  <a:srgbClr val="0000FF"/>
                </a:solidFill>
                <a:latin typeface="VNI-Times" pitchFamily="2" charset="0"/>
              </a:rPr>
              <a:t> </a:t>
            </a:r>
            <a:r>
              <a:rPr lang="en-US" sz="3200" dirty="0" err="1">
                <a:solidFill>
                  <a:srgbClr val="0000FF"/>
                </a:solidFill>
                <a:latin typeface="VNI-Times" pitchFamily="2" charset="0"/>
              </a:rPr>
              <a:t>haàu</a:t>
            </a:r>
            <a:r>
              <a:rPr lang="en-US" sz="3200" dirty="0">
                <a:solidFill>
                  <a:srgbClr val="0000FF"/>
                </a:solidFill>
                <a:latin typeface="VNI-Times" pitchFamily="2" charset="0"/>
              </a:rPr>
              <a:t> </a:t>
            </a:r>
            <a:r>
              <a:rPr lang="en-US" sz="3200" dirty="0" err="1">
                <a:solidFill>
                  <a:srgbClr val="0000FF"/>
                </a:solidFill>
                <a:latin typeface="VNI-Times" pitchFamily="2" charset="0"/>
              </a:rPr>
              <a:t>haï</a:t>
            </a:r>
            <a:r>
              <a:rPr lang="en-US" sz="3200" dirty="0">
                <a:solidFill>
                  <a:srgbClr val="0000FF"/>
                </a:solidFill>
                <a:latin typeface="VNI-Times" pitchFamily="2" charset="0"/>
              </a:rPr>
              <a:t> </a:t>
            </a:r>
            <a:r>
              <a:rPr lang="en-US" sz="3200" dirty="0" err="1">
                <a:solidFill>
                  <a:srgbClr val="0000FF"/>
                </a:solidFill>
                <a:latin typeface="VNI-Times" pitchFamily="2" charset="0"/>
              </a:rPr>
              <a:t>gioûi</a:t>
            </a:r>
            <a:r>
              <a:rPr lang="en-US" sz="3200" dirty="0">
                <a:solidFill>
                  <a:srgbClr val="0000FF"/>
                </a:solidFill>
                <a:latin typeface="VNI-Times" pitchFamily="2" charset="0"/>
              </a:rPr>
              <a:t> </a:t>
            </a:r>
            <a:r>
              <a:rPr lang="en-US" sz="3200" dirty="0" err="1">
                <a:solidFill>
                  <a:srgbClr val="0000FF"/>
                </a:solidFill>
                <a:latin typeface="VNI-Times" pitchFamily="2" charset="0"/>
              </a:rPr>
              <a:t>thì</a:t>
            </a:r>
            <a:r>
              <a:rPr lang="en-US" sz="3200" dirty="0">
                <a:solidFill>
                  <a:srgbClr val="0000FF"/>
                </a:solidFill>
                <a:latin typeface="VNI-Times" pitchFamily="2" charset="0"/>
              </a:rPr>
              <a:t> </a:t>
            </a:r>
            <a:r>
              <a:rPr lang="en-US" sz="3200" dirty="0" err="1">
                <a:solidFill>
                  <a:srgbClr val="0000FF"/>
                </a:solidFill>
                <a:latin typeface="VNI-Times" pitchFamily="2" charset="0"/>
              </a:rPr>
              <a:t>thaàn</a:t>
            </a:r>
            <a:r>
              <a:rPr lang="en-US" sz="3200" dirty="0">
                <a:solidFill>
                  <a:srgbClr val="0000FF"/>
                </a:solidFill>
                <a:latin typeface="VNI-Times" pitchFamily="2" charset="0"/>
              </a:rPr>
              <a:t> </a:t>
            </a:r>
            <a:r>
              <a:rPr lang="en-US" sz="3200" dirty="0" err="1">
                <a:solidFill>
                  <a:srgbClr val="0000FF"/>
                </a:solidFill>
                <a:latin typeface="VNI-Times" pitchFamily="2" charset="0"/>
              </a:rPr>
              <a:t>xin</a:t>
            </a:r>
            <a:r>
              <a:rPr lang="en-US" sz="3200" dirty="0">
                <a:solidFill>
                  <a:srgbClr val="0000FF"/>
                </a:solidFill>
                <a:latin typeface="VNI-Times" pitchFamily="2" charset="0"/>
              </a:rPr>
              <a:t> </a:t>
            </a:r>
            <a:r>
              <a:rPr lang="en-US" sz="3200" dirty="0" err="1">
                <a:solidFill>
                  <a:srgbClr val="0000FF"/>
                </a:solidFill>
                <a:latin typeface="VNI-Times" pitchFamily="2" charset="0"/>
              </a:rPr>
              <a:t>cöû</a:t>
            </a:r>
            <a:r>
              <a:rPr lang="en-US" sz="3200" dirty="0">
                <a:solidFill>
                  <a:srgbClr val="0000FF"/>
                </a:solidFill>
                <a:latin typeface="VNI-Times" pitchFamily="2" charset="0"/>
              </a:rPr>
              <a:t> </a:t>
            </a:r>
            <a:r>
              <a:rPr lang="en-US" sz="3200" dirty="0" err="1">
                <a:solidFill>
                  <a:srgbClr val="0000FF"/>
                </a:solidFill>
                <a:latin typeface="VNI-Times" pitchFamily="2" charset="0"/>
              </a:rPr>
              <a:t>Vuõ</a:t>
            </a:r>
            <a:r>
              <a:rPr lang="en-US" sz="3200" dirty="0">
                <a:solidFill>
                  <a:srgbClr val="0000FF"/>
                </a:solidFill>
                <a:latin typeface="VNI-Times" pitchFamily="2" charset="0"/>
              </a:rPr>
              <a:t> </a:t>
            </a:r>
            <a:r>
              <a:rPr lang="en-US" sz="3200" dirty="0" err="1">
                <a:solidFill>
                  <a:srgbClr val="0000FF"/>
                </a:solidFill>
                <a:latin typeface="VNI-Times" pitchFamily="2" charset="0"/>
              </a:rPr>
              <a:t>Taùn</a:t>
            </a:r>
            <a:r>
              <a:rPr lang="en-US" sz="3200" dirty="0">
                <a:solidFill>
                  <a:srgbClr val="0000FF"/>
                </a:solidFill>
                <a:latin typeface="VNI-Times" pitchFamily="2" charset="0"/>
              </a:rPr>
              <a:t> </a:t>
            </a:r>
            <a:r>
              <a:rPr lang="en-US" sz="3200" dirty="0" err="1">
                <a:solidFill>
                  <a:srgbClr val="0000FF"/>
                </a:solidFill>
                <a:latin typeface="VNI-Times" pitchFamily="2" charset="0"/>
              </a:rPr>
              <a:t>Ñöôøng</a:t>
            </a:r>
            <a:r>
              <a:rPr lang="en-US" sz="3200" dirty="0">
                <a:solidFill>
                  <a:srgbClr val="0000FF"/>
                </a:solidFill>
                <a:latin typeface="VNI-Times" pitchFamily="2" charset="0"/>
              </a:rPr>
              <a:t>, </a:t>
            </a:r>
            <a:r>
              <a:rPr lang="en-US" sz="3200" dirty="0" err="1">
                <a:solidFill>
                  <a:srgbClr val="0000FF"/>
                </a:solidFill>
                <a:latin typeface="VNI-Times" pitchFamily="2" charset="0"/>
              </a:rPr>
              <a:t>coøn</a:t>
            </a:r>
            <a:r>
              <a:rPr lang="en-US" sz="3200" dirty="0">
                <a:solidFill>
                  <a:srgbClr val="0000FF"/>
                </a:solidFill>
                <a:latin typeface="VNI-Times" pitchFamily="2" charset="0"/>
              </a:rPr>
              <a:t> </a:t>
            </a:r>
            <a:r>
              <a:rPr lang="en-US" sz="3200" dirty="0" err="1">
                <a:solidFill>
                  <a:srgbClr val="0000FF"/>
                </a:solidFill>
                <a:latin typeface="VNI-Times" pitchFamily="2" charset="0"/>
              </a:rPr>
              <a:t>hoûi</a:t>
            </a:r>
            <a:r>
              <a:rPr lang="en-US" sz="3200" dirty="0">
                <a:solidFill>
                  <a:srgbClr val="0000FF"/>
                </a:solidFill>
                <a:latin typeface="VNI-Times" pitchFamily="2" charset="0"/>
              </a:rPr>
              <a:t> </a:t>
            </a:r>
            <a:r>
              <a:rPr lang="en-US" sz="3200" dirty="0" err="1">
                <a:solidFill>
                  <a:srgbClr val="0000FF"/>
                </a:solidFill>
                <a:latin typeface="VNI-Times" pitchFamily="2" charset="0"/>
              </a:rPr>
              <a:t>ngöôøi</a:t>
            </a:r>
            <a:r>
              <a:rPr lang="en-US" sz="3200" dirty="0">
                <a:solidFill>
                  <a:srgbClr val="0000FF"/>
                </a:solidFill>
                <a:latin typeface="VNI-Times" pitchFamily="2" charset="0"/>
              </a:rPr>
              <a:t> </a:t>
            </a:r>
            <a:r>
              <a:rPr lang="en-US" sz="3200" dirty="0" err="1">
                <a:solidFill>
                  <a:srgbClr val="0000FF"/>
                </a:solidFill>
                <a:latin typeface="VNI-Times" pitchFamily="2" charset="0"/>
              </a:rPr>
              <a:t>taøi</a:t>
            </a:r>
            <a:r>
              <a:rPr lang="en-US" sz="3200" dirty="0">
                <a:solidFill>
                  <a:srgbClr val="0000FF"/>
                </a:solidFill>
                <a:latin typeface="VNI-Times" pitchFamily="2" charset="0"/>
              </a:rPr>
              <a:t> </a:t>
            </a:r>
            <a:r>
              <a:rPr lang="en-US" sz="3200" dirty="0" err="1">
                <a:solidFill>
                  <a:srgbClr val="0000FF"/>
                </a:solidFill>
                <a:latin typeface="VNI-Times" pitchFamily="2" charset="0"/>
              </a:rPr>
              <a:t>ba</a:t>
            </a:r>
            <a:r>
              <a:rPr lang="en-US" sz="3200" dirty="0">
                <a:solidFill>
                  <a:srgbClr val="0000FF"/>
                </a:solidFill>
                <a:latin typeface="VNI-Times" pitchFamily="2" charset="0"/>
              </a:rPr>
              <a:t> </a:t>
            </a:r>
            <a:r>
              <a:rPr lang="en-US" sz="3200" dirty="0" err="1">
                <a:solidFill>
                  <a:srgbClr val="0000FF"/>
                </a:solidFill>
                <a:latin typeface="VNI-Times" pitchFamily="2" charset="0"/>
              </a:rPr>
              <a:t>giuùp</a:t>
            </a:r>
            <a:r>
              <a:rPr lang="en-US" sz="3200" dirty="0">
                <a:solidFill>
                  <a:srgbClr val="0000FF"/>
                </a:solidFill>
                <a:latin typeface="VNI-Times" pitchFamily="2" charset="0"/>
              </a:rPr>
              <a:t> </a:t>
            </a:r>
            <a:r>
              <a:rPr lang="en-US" sz="3200" dirty="0" err="1">
                <a:solidFill>
                  <a:srgbClr val="0000FF"/>
                </a:solidFill>
                <a:latin typeface="VNI-Times" pitchFamily="2" charset="0"/>
              </a:rPr>
              <a:t>nöôùc</a:t>
            </a:r>
            <a:r>
              <a:rPr lang="en-US" sz="3200" dirty="0">
                <a:solidFill>
                  <a:srgbClr val="0000FF"/>
                </a:solidFill>
                <a:latin typeface="VNI-Times" pitchFamily="2" charset="0"/>
              </a:rPr>
              <a:t>, </a:t>
            </a:r>
            <a:r>
              <a:rPr lang="en-US" sz="3200" dirty="0" err="1">
                <a:solidFill>
                  <a:srgbClr val="0000FF"/>
                </a:solidFill>
                <a:latin typeface="VNI-Times" pitchFamily="2" charset="0"/>
              </a:rPr>
              <a:t>thaàn</a:t>
            </a:r>
            <a:r>
              <a:rPr lang="en-US" sz="3200" dirty="0">
                <a:solidFill>
                  <a:srgbClr val="0000FF"/>
                </a:solidFill>
                <a:latin typeface="VNI-Times" pitchFamily="2" charset="0"/>
              </a:rPr>
              <a:t> </a:t>
            </a:r>
            <a:r>
              <a:rPr lang="en-US" sz="3200" dirty="0" err="1">
                <a:solidFill>
                  <a:srgbClr val="0000FF"/>
                </a:solidFill>
                <a:latin typeface="VNI-Times" pitchFamily="2" charset="0"/>
              </a:rPr>
              <a:t>xin</a:t>
            </a:r>
            <a:r>
              <a:rPr lang="en-US" sz="3200" dirty="0">
                <a:solidFill>
                  <a:srgbClr val="0000FF"/>
                </a:solidFill>
                <a:latin typeface="VNI-Times" pitchFamily="2" charset="0"/>
              </a:rPr>
              <a:t> </a:t>
            </a:r>
            <a:r>
              <a:rPr lang="en-US" sz="3200" dirty="0" err="1">
                <a:solidFill>
                  <a:srgbClr val="0000FF"/>
                </a:solidFill>
                <a:latin typeface="VNI-Times" pitchFamily="2" charset="0"/>
              </a:rPr>
              <a:t>cöû</a:t>
            </a:r>
            <a:r>
              <a:rPr lang="en-US" sz="3200" dirty="0">
                <a:solidFill>
                  <a:srgbClr val="0000FF"/>
                </a:solidFill>
                <a:latin typeface="VNI-Times" pitchFamily="2" charset="0"/>
              </a:rPr>
              <a:t> </a:t>
            </a:r>
            <a:r>
              <a:rPr lang="en-US" sz="3200" dirty="0" err="1">
                <a:solidFill>
                  <a:srgbClr val="0000FF"/>
                </a:solidFill>
                <a:latin typeface="VNI-Times" pitchFamily="2" charset="0"/>
              </a:rPr>
              <a:t>Traàn</a:t>
            </a:r>
            <a:r>
              <a:rPr lang="en-US" sz="3200" dirty="0">
                <a:solidFill>
                  <a:srgbClr val="0000FF"/>
                </a:solidFill>
                <a:latin typeface="VNI-Times" pitchFamily="2" charset="0"/>
              </a:rPr>
              <a:t> </a:t>
            </a:r>
            <a:r>
              <a:rPr lang="en-US" sz="3200" dirty="0" err="1">
                <a:solidFill>
                  <a:srgbClr val="0000FF"/>
                </a:solidFill>
                <a:latin typeface="VNI-Times" pitchFamily="2" charset="0"/>
              </a:rPr>
              <a:t>Trung</a:t>
            </a:r>
            <a:r>
              <a:rPr lang="en-US" sz="3200" dirty="0">
                <a:solidFill>
                  <a:srgbClr val="0000FF"/>
                </a:solidFill>
                <a:latin typeface="VNI-Times" pitchFamily="2" charset="0"/>
              </a:rPr>
              <a:t> </a:t>
            </a:r>
            <a:r>
              <a:rPr lang="en-US" sz="3200" dirty="0" err="1">
                <a:solidFill>
                  <a:srgbClr val="0000FF"/>
                </a:solidFill>
                <a:latin typeface="VNI-Times" pitchFamily="2" charset="0"/>
              </a:rPr>
              <a:t>Taù</a:t>
            </a:r>
            <a:r>
              <a:rPr lang="en-US" sz="3200" dirty="0">
                <a:solidFill>
                  <a:srgbClr val="0000FF"/>
                </a:solidFill>
                <a:latin typeface="VNI-Times" pitchFamily="2" charset="0"/>
              </a:rPr>
              <a:t>.</a:t>
            </a:r>
            <a:r>
              <a:rPr lang="en-US" sz="3200" dirty="0">
                <a:solidFill>
                  <a:srgbClr val="FF9900"/>
                </a:solidFill>
                <a:latin typeface="VNI-Times" pitchFamily="2" charset="0"/>
              </a:rPr>
              <a:t> </a:t>
            </a:r>
            <a:r>
              <a:rPr lang="en-US" sz="3200" dirty="0" smtClean="0">
                <a:solidFill>
                  <a:srgbClr val="FF9900"/>
                </a:solidFill>
                <a:latin typeface="VNI-Times" pitchFamily="2" charset="0"/>
              </a:rPr>
              <a:t>	</a:t>
            </a:r>
            <a:r>
              <a:rPr lang="en-US" sz="3200" dirty="0" err="1" smtClean="0">
                <a:solidFill>
                  <a:srgbClr val="FF0066"/>
                </a:solidFill>
                <a:latin typeface="VNI-Times" pitchFamily="2" charset="0"/>
              </a:rPr>
              <a:t>Caâu</a:t>
            </a:r>
            <a:r>
              <a:rPr lang="en-US" sz="3200" dirty="0" smtClean="0">
                <a:solidFill>
                  <a:srgbClr val="FF0066"/>
                </a:solidFill>
                <a:latin typeface="VNI-Times" pitchFamily="2" charset="0"/>
              </a:rPr>
              <a:t> </a:t>
            </a:r>
            <a:r>
              <a:rPr lang="en-US" sz="3200" dirty="0" err="1">
                <a:solidFill>
                  <a:srgbClr val="FF0066"/>
                </a:solidFill>
                <a:latin typeface="VNI-Times" pitchFamily="2" charset="0"/>
              </a:rPr>
              <a:t>chuyeän</a:t>
            </a:r>
            <a:r>
              <a:rPr lang="en-US" sz="3200" dirty="0">
                <a:solidFill>
                  <a:srgbClr val="FF0066"/>
                </a:solidFill>
                <a:latin typeface="VNI-Times" pitchFamily="2" charset="0"/>
              </a:rPr>
              <a:t> </a:t>
            </a:r>
            <a:r>
              <a:rPr lang="en-US" sz="3200" dirty="0" err="1">
                <a:solidFill>
                  <a:srgbClr val="FF0066"/>
                </a:solidFill>
                <a:latin typeface="VNI-Times" pitchFamily="2" charset="0"/>
              </a:rPr>
              <a:t>veà</a:t>
            </a:r>
            <a:r>
              <a:rPr lang="en-US" sz="3200" dirty="0">
                <a:solidFill>
                  <a:srgbClr val="FF0066"/>
                </a:solidFill>
                <a:latin typeface="VNI-Times" pitchFamily="2" charset="0"/>
              </a:rPr>
              <a:t> </a:t>
            </a:r>
            <a:r>
              <a:rPr lang="en-US" sz="3200" dirty="0" err="1">
                <a:solidFill>
                  <a:srgbClr val="FF0066"/>
                </a:solidFill>
                <a:latin typeface="VNI-Times" pitchFamily="2" charset="0"/>
              </a:rPr>
              <a:t>söï</a:t>
            </a:r>
            <a:r>
              <a:rPr lang="en-US" sz="3200" dirty="0">
                <a:solidFill>
                  <a:srgbClr val="FF0066"/>
                </a:solidFill>
                <a:latin typeface="VNI-Times" pitchFamily="2" charset="0"/>
              </a:rPr>
              <a:t> </a:t>
            </a:r>
            <a:r>
              <a:rPr lang="en-US" sz="3200" dirty="0" err="1">
                <a:solidFill>
                  <a:srgbClr val="FF0066"/>
                </a:solidFill>
                <a:latin typeface="VNI-Times" pitchFamily="2" charset="0"/>
              </a:rPr>
              <a:t>khaûng</a:t>
            </a:r>
            <a:r>
              <a:rPr lang="en-US" sz="3200" dirty="0">
                <a:solidFill>
                  <a:srgbClr val="FF0066"/>
                </a:solidFill>
                <a:latin typeface="VNI-Times" pitchFamily="2" charset="0"/>
              </a:rPr>
              <a:t> </a:t>
            </a:r>
            <a:r>
              <a:rPr lang="en-US" sz="3200" dirty="0" err="1">
                <a:solidFill>
                  <a:srgbClr val="FF0066"/>
                </a:solidFill>
                <a:latin typeface="VNI-Times" pitchFamily="2" charset="0"/>
              </a:rPr>
              <a:t>khaùi</a:t>
            </a:r>
            <a:r>
              <a:rPr lang="en-US" sz="3200" dirty="0">
                <a:solidFill>
                  <a:srgbClr val="FF0066"/>
                </a:solidFill>
                <a:latin typeface="VNI-Times" pitchFamily="2" charset="0"/>
              </a:rPr>
              <a:t>, </a:t>
            </a:r>
            <a:r>
              <a:rPr lang="en-US" sz="3200" dirty="0" err="1">
                <a:solidFill>
                  <a:srgbClr val="FF0066"/>
                </a:solidFill>
                <a:latin typeface="VNI-Times" pitchFamily="2" charset="0"/>
              </a:rPr>
              <a:t>chính</a:t>
            </a:r>
            <a:r>
              <a:rPr lang="en-US" sz="3200" dirty="0">
                <a:solidFill>
                  <a:srgbClr val="FF0066"/>
                </a:solidFill>
                <a:latin typeface="VNI-Times" pitchFamily="2" charset="0"/>
              </a:rPr>
              <a:t> </a:t>
            </a:r>
            <a:r>
              <a:rPr lang="en-US" sz="3200" dirty="0" err="1">
                <a:solidFill>
                  <a:srgbClr val="FF0066"/>
                </a:solidFill>
                <a:latin typeface="VNI-Times" pitchFamily="2" charset="0"/>
              </a:rPr>
              <a:t>tröïc</a:t>
            </a:r>
            <a:r>
              <a:rPr lang="en-US" sz="3200" dirty="0">
                <a:solidFill>
                  <a:srgbClr val="FF0066"/>
                </a:solidFill>
                <a:latin typeface="VNI-Times" pitchFamily="2" charset="0"/>
              </a:rPr>
              <a:t> </a:t>
            </a:r>
            <a:r>
              <a:rPr lang="en-US" sz="3200" dirty="0" err="1">
                <a:solidFill>
                  <a:srgbClr val="FF0066"/>
                </a:solidFill>
                <a:latin typeface="VNI-Times" pitchFamily="2" charset="0"/>
              </a:rPr>
              <a:t>cuûa</a:t>
            </a:r>
            <a:r>
              <a:rPr lang="en-US" sz="3200" dirty="0">
                <a:solidFill>
                  <a:srgbClr val="FF0066"/>
                </a:solidFill>
                <a:latin typeface="VNI-Times" pitchFamily="2" charset="0"/>
              </a:rPr>
              <a:t> </a:t>
            </a:r>
            <a:r>
              <a:rPr lang="en-US" sz="3200" dirty="0" err="1">
                <a:solidFill>
                  <a:srgbClr val="FF0066"/>
                </a:solidFill>
                <a:latin typeface="VNI-Times" pitchFamily="2" charset="0"/>
              </a:rPr>
              <a:t>Toâ</a:t>
            </a:r>
            <a:r>
              <a:rPr lang="en-US" sz="3200" dirty="0">
                <a:solidFill>
                  <a:srgbClr val="FF0066"/>
                </a:solidFill>
                <a:latin typeface="VNI-Times" pitchFamily="2" charset="0"/>
              </a:rPr>
              <a:t> </a:t>
            </a:r>
            <a:r>
              <a:rPr lang="en-US" sz="3200" dirty="0" err="1">
                <a:solidFill>
                  <a:srgbClr val="FF0066"/>
                </a:solidFill>
                <a:latin typeface="VNI-Times" pitchFamily="2" charset="0"/>
              </a:rPr>
              <a:t>Hieán</a:t>
            </a:r>
            <a:r>
              <a:rPr lang="en-US" sz="3200" dirty="0">
                <a:solidFill>
                  <a:srgbClr val="FF0066"/>
                </a:solidFill>
                <a:latin typeface="VNI-Times" pitchFamily="2" charset="0"/>
              </a:rPr>
              <a:t> </a:t>
            </a:r>
            <a:r>
              <a:rPr lang="en-US" sz="3200" dirty="0" err="1">
                <a:solidFill>
                  <a:srgbClr val="FF0066"/>
                </a:solidFill>
                <a:latin typeface="VNI-Times" pitchFamily="2" charset="0"/>
              </a:rPr>
              <a:t>Thaønh</a:t>
            </a:r>
            <a:r>
              <a:rPr lang="en-US" sz="3200" dirty="0">
                <a:solidFill>
                  <a:srgbClr val="FF0066"/>
                </a:solidFill>
                <a:latin typeface="VNI-Times" pitchFamily="2" charset="0"/>
              </a:rPr>
              <a:t> </a:t>
            </a:r>
            <a:r>
              <a:rPr lang="en-US" sz="3200" dirty="0" err="1">
                <a:solidFill>
                  <a:srgbClr val="FF0066"/>
                </a:solidFill>
                <a:latin typeface="VNI-Times" pitchFamily="2" charset="0"/>
              </a:rPr>
              <a:t>ñöôïc</a:t>
            </a:r>
            <a:r>
              <a:rPr lang="en-US" sz="3200" dirty="0">
                <a:solidFill>
                  <a:srgbClr val="FF0066"/>
                </a:solidFill>
                <a:latin typeface="VNI-Times" pitchFamily="2" charset="0"/>
              </a:rPr>
              <a:t> </a:t>
            </a:r>
            <a:r>
              <a:rPr lang="en-US" sz="3200" dirty="0" err="1">
                <a:solidFill>
                  <a:srgbClr val="FF0066"/>
                </a:solidFill>
                <a:latin typeface="VNI-Times" pitchFamily="2" charset="0"/>
              </a:rPr>
              <a:t>truyeàn</a:t>
            </a:r>
            <a:r>
              <a:rPr lang="en-US" sz="3200" dirty="0">
                <a:solidFill>
                  <a:srgbClr val="FF0066"/>
                </a:solidFill>
                <a:latin typeface="VNI-Times" pitchFamily="2" charset="0"/>
              </a:rPr>
              <a:t> </a:t>
            </a:r>
            <a:r>
              <a:rPr lang="en-US" sz="3200" dirty="0" err="1">
                <a:solidFill>
                  <a:srgbClr val="FF0066"/>
                </a:solidFill>
                <a:latin typeface="VNI-Times" pitchFamily="2" charset="0"/>
              </a:rPr>
              <a:t>tuïng</a:t>
            </a:r>
            <a:r>
              <a:rPr lang="en-US" sz="3200" dirty="0">
                <a:solidFill>
                  <a:srgbClr val="FF0066"/>
                </a:solidFill>
                <a:latin typeface="VNI-Times" pitchFamily="2" charset="0"/>
              </a:rPr>
              <a:t> </a:t>
            </a:r>
            <a:r>
              <a:rPr lang="en-US" sz="3200" dirty="0" err="1">
                <a:solidFill>
                  <a:srgbClr val="FF0066"/>
                </a:solidFill>
                <a:latin typeface="VNI-Times" pitchFamily="2" charset="0"/>
              </a:rPr>
              <a:t>maõi</a:t>
            </a:r>
            <a:r>
              <a:rPr lang="en-US" sz="3200" dirty="0">
                <a:solidFill>
                  <a:srgbClr val="FF0066"/>
                </a:solidFill>
                <a:latin typeface="VNI-Times" pitchFamily="2" charset="0"/>
              </a:rPr>
              <a:t> </a:t>
            </a:r>
            <a:r>
              <a:rPr lang="en-US" sz="3200" dirty="0" err="1">
                <a:solidFill>
                  <a:srgbClr val="FF0066"/>
                </a:solidFill>
                <a:latin typeface="VNI-Times" pitchFamily="2" charset="0"/>
              </a:rPr>
              <a:t>ñeán</a:t>
            </a:r>
            <a:r>
              <a:rPr lang="en-US" sz="3200" dirty="0">
                <a:solidFill>
                  <a:srgbClr val="FF0066"/>
                </a:solidFill>
                <a:latin typeface="VNI-Times" pitchFamily="2" charset="0"/>
              </a:rPr>
              <a:t> </a:t>
            </a:r>
            <a:r>
              <a:rPr lang="en-US" sz="3200" dirty="0" err="1">
                <a:solidFill>
                  <a:srgbClr val="FF0066"/>
                </a:solidFill>
                <a:latin typeface="VNI-Times" pitchFamily="2" charset="0"/>
              </a:rPr>
              <a:t>muoân</a:t>
            </a:r>
            <a:r>
              <a:rPr lang="en-US" sz="3200" dirty="0">
                <a:solidFill>
                  <a:srgbClr val="FF0066"/>
                </a:solidFill>
                <a:latin typeface="VNI-Times" pitchFamily="2" charset="0"/>
              </a:rPr>
              <a:t> </a:t>
            </a:r>
            <a:r>
              <a:rPr lang="en-US" sz="3200" dirty="0" err="1">
                <a:solidFill>
                  <a:srgbClr val="FF0066"/>
                </a:solidFill>
                <a:latin typeface="VNI-Times" pitchFamily="2" charset="0"/>
              </a:rPr>
              <a:t>ñôøi</a:t>
            </a:r>
            <a:r>
              <a:rPr lang="en-US" sz="3200" dirty="0">
                <a:solidFill>
                  <a:srgbClr val="FF0066"/>
                </a:solidFill>
                <a:latin typeface="VNI-Times" pitchFamily="2" charset="0"/>
              </a:rPr>
              <a:t> </a:t>
            </a:r>
            <a:r>
              <a:rPr lang="en-US" sz="3200" dirty="0" err="1">
                <a:solidFill>
                  <a:srgbClr val="FF0066"/>
                </a:solidFill>
                <a:latin typeface="VNI-Times" pitchFamily="2" charset="0"/>
              </a:rPr>
              <a:t>sau</a:t>
            </a:r>
            <a:r>
              <a:rPr lang="en-US" sz="3200" dirty="0">
                <a:solidFill>
                  <a:srgbClr val="FF0066"/>
                </a:solidFill>
                <a:latin typeface="VNI-Times" pitchFamily="2" charset="0"/>
              </a:rPr>
              <a:t>. </a:t>
            </a:r>
            <a:r>
              <a:rPr lang="en-US" sz="3200" dirty="0" err="1">
                <a:solidFill>
                  <a:srgbClr val="FF0066"/>
                </a:solidFill>
                <a:latin typeface="VNI-Times" pitchFamily="2" charset="0"/>
              </a:rPr>
              <a:t>Nhöõng</a:t>
            </a:r>
            <a:r>
              <a:rPr lang="en-US" sz="3200" dirty="0">
                <a:solidFill>
                  <a:srgbClr val="FF0066"/>
                </a:solidFill>
                <a:latin typeface="VNI-Times" pitchFamily="2" charset="0"/>
              </a:rPr>
              <a:t> </a:t>
            </a:r>
            <a:r>
              <a:rPr lang="en-US" sz="3200" dirty="0" err="1">
                <a:solidFill>
                  <a:srgbClr val="FF0066"/>
                </a:solidFill>
                <a:latin typeface="VNI-Times" pitchFamily="2" charset="0"/>
              </a:rPr>
              <a:t>ngöôøi</a:t>
            </a:r>
            <a:r>
              <a:rPr lang="en-US" sz="3200" dirty="0">
                <a:solidFill>
                  <a:srgbClr val="FF0066"/>
                </a:solidFill>
                <a:latin typeface="VNI-Times" pitchFamily="2" charset="0"/>
              </a:rPr>
              <a:t> </a:t>
            </a:r>
            <a:r>
              <a:rPr lang="en-US" sz="3200" dirty="0" err="1">
                <a:solidFill>
                  <a:srgbClr val="FF0066"/>
                </a:solidFill>
                <a:latin typeface="VNI-Times" pitchFamily="2" charset="0"/>
              </a:rPr>
              <a:t>nhö</a:t>
            </a:r>
            <a:r>
              <a:rPr lang="en-US" sz="3200" dirty="0">
                <a:solidFill>
                  <a:srgbClr val="FF0066"/>
                </a:solidFill>
                <a:latin typeface="VNI-Times" pitchFamily="2" charset="0"/>
              </a:rPr>
              <a:t> </a:t>
            </a:r>
            <a:r>
              <a:rPr lang="en-US" sz="3200" dirty="0" err="1">
                <a:solidFill>
                  <a:srgbClr val="FF0066"/>
                </a:solidFill>
                <a:latin typeface="VNI-Times" pitchFamily="2" charset="0"/>
              </a:rPr>
              <a:t>oâng</a:t>
            </a:r>
            <a:r>
              <a:rPr lang="en-US" sz="3200" dirty="0">
                <a:solidFill>
                  <a:srgbClr val="FF0066"/>
                </a:solidFill>
                <a:latin typeface="VNI-Times" pitchFamily="2" charset="0"/>
              </a:rPr>
              <a:t> </a:t>
            </a:r>
            <a:r>
              <a:rPr lang="en-US" sz="3200" dirty="0" err="1">
                <a:solidFill>
                  <a:srgbClr val="FF0066"/>
                </a:solidFill>
                <a:latin typeface="VNI-Times" pitchFamily="2" charset="0"/>
              </a:rPr>
              <a:t>laøm</a:t>
            </a:r>
            <a:r>
              <a:rPr lang="en-US" sz="3200" dirty="0">
                <a:solidFill>
                  <a:srgbClr val="FF0066"/>
                </a:solidFill>
                <a:latin typeface="VNI-Times" pitchFamily="2" charset="0"/>
              </a:rPr>
              <a:t> </a:t>
            </a:r>
            <a:r>
              <a:rPr lang="en-US" sz="3200" dirty="0" err="1">
                <a:solidFill>
                  <a:srgbClr val="FF0066"/>
                </a:solidFill>
                <a:latin typeface="VNI-Times" pitchFamily="2" charset="0"/>
              </a:rPr>
              <a:t>cho</a:t>
            </a:r>
            <a:r>
              <a:rPr lang="en-US" sz="3200" dirty="0">
                <a:solidFill>
                  <a:srgbClr val="FF0066"/>
                </a:solidFill>
                <a:latin typeface="VNI-Times" pitchFamily="2" charset="0"/>
              </a:rPr>
              <a:t> </a:t>
            </a:r>
            <a:r>
              <a:rPr lang="en-US" sz="3200" dirty="0" err="1">
                <a:solidFill>
                  <a:srgbClr val="FF0066"/>
                </a:solidFill>
                <a:latin typeface="VNI-Times" pitchFamily="2" charset="0"/>
              </a:rPr>
              <a:t>cuoäc</a:t>
            </a:r>
            <a:r>
              <a:rPr lang="en-US" sz="3200" dirty="0">
                <a:solidFill>
                  <a:srgbClr val="FF0066"/>
                </a:solidFill>
                <a:latin typeface="VNI-Times" pitchFamily="2" charset="0"/>
              </a:rPr>
              <a:t> </a:t>
            </a:r>
            <a:r>
              <a:rPr lang="en-US" sz="3200" dirty="0" err="1">
                <a:solidFill>
                  <a:srgbClr val="FF0066"/>
                </a:solidFill>
                <a:latin typeface="VNI-Times" pitchFamily="2" charset="0"/>
              </a:rPr>
              <a:t>soáng</a:t>
            </a:r>
            <a:r>
              <a:rPr lang="en-US" sz="3200" dirty="0">
                <a:solidFill>
                  <a:srgbClr val="FF0066"/>
                </a:solidFill>
                <a:latin typeface="VNI-Times" pitchFamily="2" charset="0"/>
              </a:rPr>
              <a:t> </a:t>
            </a:r>
            <a:r>
              <a:rPr lang="en-US" sz="3200" dirty="0" err="1">
                <a:solidFill>
                  <a:srgbClr val="FF0066"/>
                </a:solidFill>
                <a:latin typeface="VNI-Times" pitchFamily="2" charset="0"/>
              </a:rPr>
              <a:t>cuûa</a:t>
            </a:r>
            <a:r>
              <a:rPr lang="en-US" sz="3200" dirty="0">
                <a:solidFill>
                  <a:srgbClr val="FF0066"/>
                </a:solidFill>
                <a:latin typeface="VNI-Times" pitchFamily="2" charset="0"/>
              </a:rPr>
              <a:t> </a:t>
            </a:r>
            <a:r>
              <a:rPr lang="en-US" sz="3200" dirty="0" err="1">
                <a:solidFill>
                  <a:srgbClr val="FF0066"/>
                </a:solidFill>
                <a:latin typeface="VNI-Times" pitchFamily="2" charset="0"/>
              </a:rPr>
              <a:t>chuùng</a:t>
            </a:r>
            <a:r>
              <a:rPr lang="en-US" sz="3200" dirty="0">
                <a:solidFill>
                  <a:srgbClr val="FF0066"/>
                </a:solidFill>
                <a:latin typeface="VNI-Times" pitchFamily="2" charset="0"/>
              </a:rPr>
              <a:t> </a:t>
            </a:r>
            <a:r>
              <a:rPr lang="en-US" sz="3200" dirty="0" err="1">
                <a:solidFill>
                  <a:srgbClr val="FF0066"/>
                </a:solidFill>
                <a:latin typeface="VNI-Times" pitchFamily="2" charset="0"/>
              </a:rPr>
              <a:t>ta</a:t>
            </a:r>
            <a:r>
              <a:rPr lang="en-US" sz="3200" dirty="0">
                <a:solidFill>
                  <a:srgbClr val="FF0066"/>
                </a:solidFill>
                <a:latin typeface="VNI-Times" pitchFamily="2" charset="0"/>
              </a:rPr>
              <a:t> </a:t>
            </a:r>
            <a:r>
              <a:rPr lang="en-US" sz="3200" dirty="0" err="1">
                <a:solidFill>
                  <a:srgbClr val="FF0066"/>
                </a:solidFill>
                <a:latin typeface="VNI-Times" pitchFamily="2" charset="0"/>
              </a:rPr>
              <a:t>toát</a:t>
            </a:r>
            <a:r>
              <a:rPr lang="en-US" sz="3200" dirty="0">
                <a:solidFill>
                  <a:srgbClr val="FF0066"/>
                </a:solidFill>
                <a:latin typeface="VNI-Times" pitchFamily="2" charset="0"/>
              </a:rPr>
              <a:t> </a:t>
            </a:r>
            <a:r>
              <a:rPr lang="en-US" sz="3200" dirty="0" err="1">
                <a:solidFill>
                  <a:srgbClr val="FF0066"/>
                </a:solidFill>
                <a:latin typeface="VNI-Times" pitchFamily="2" charset="0"/>
              </a:rPr>
              <a:t>ñeïp</a:t>
            </a:r>
            <a:r>
              <a:rPr lang="en-US" sz="3200" dirty="0">
                <a:solidFill>
                  <a:srgbClr val="FF0066"/>
                </a:solidFill>
                <a:latin typeface="VNI-Times" pitchFamily="2" charset="0"/>
              </a:rPr>
              <a:t> </a:t>
            </a:r>
            <a:r>
              <a:rPr lang="en-US" sz="3200" dirty="0" err="1">
                <a:solidFill>
                  <a:srgbClr val="FF0066"/>
                </a:solidFill>
                <a:latin typeface="VNI-Times" pitchFamily="2" charset="0"/>
              </a:rPr>
              <a:t>hôn</a:t>
            </a:r>
            <a:r>
              <a:rPr lang="en-US" sz="3200" dirty="0">
                <a:solidFill>
                  <a:srgbClr val="FF0066"/>
                </a:solidFill>
                <a:latin typeface="VNI-Times" pitchFamily="2" charset="0"/>
              </a:rPr>
              <a:t>.</a:t>
            </a:r>
          </a:p>
          <a:p>
            <a:pPr algn="ctr">
              <a:spcBef>
                <a:spcPct val="50000"/>
              </a:spcBef>
            </a:pPr>
            <a:endParaRPr lang="en-US" sz="3200" dirty="0">
              <a:solidFill>
                <a:srgbClr val="FF0066"/>
              </a:solidFill>
              <a:latin typeface="VNI-Times" pitchFamily="2" charset="0"/>
            </a:endParaRPr>
          </a:p>
        </p:txBody>
      </p:sp>
      <p:sp>
        <p:nvSpPr>
          <p:cNvPr id="29701" name="Text Box 5"/>
          <p:cNvSpPr txBox="1">
            <a:spLocks noChangeArrowheads="1"/>
          </p:cNvSpPr>
          <p:nvPr/>
        </p:nvSpPr>
        <p:spPr bwMode="auto">
          <a:xfrm>
            <a:off x="533400" y="304800"/>
            <a:ext cx="8153400" cy="1373188"/>
          </a:xfrm>
          <a:prstGeom prst="rect">
            <a:avLst/>
          </a:prstGeom>
          <a:noFill/>
          <a:ln w="9525">
            <a:noFill/>
            <a:miter lim="800000"/>
            <a:headEnd/>
            <a:tailEnd/>
          </a:ln>
          <a:effectLst/>
        </p:spPr>
        <p:txBody>
          <a:bodyPr>
            <a:spAutoFit/>
          </a:bodyPr>
          <a:lstStyle/>
          <a:p>
            <a:pPr>
              <a:spcBef>
                <a:spcPct val="50000"/>
              </a:spcBef>
            </a:pPr>
            <a:r>
              <a:rPr lang="en-US" sz="2800" dirty="0"/>
              <a:t>3. </a:t>
            </a:r>
            <a:r>
              <a:rPr lang="en-US" sz="2800" dirty="0" err="1"/>
              <a:t>Viết</a:t>
            </a:r>
            <a:r>
              <a:rPr lang="en-US" sz="2800" dirty="0"/>
              <a:t> </a:t>
            </a:r>
            <a:r>
              <a:rPr lang="en-US" sz="2800" dirty="0" err="1"/>
              <a:t>kết</a:t>
            </a:r>
            <a:r>
              <a:rPr lang="en-US" sz="2800" dirty="0"/>
              <a:t> </a:t>
            </a:r>
            <a:r>
              <a:rPr lang="en-US" sz="2800" dirty="0" err="1"/>
              <a:t>bài</a:t>
            </a:r>
            <a:r>
              <a:rPr lang="en-US" sz="2800" dirty="0"/>
              <a:t> </a:t>
            </a:r>
            <a:r>
              <a:rPr lang="en-US" sz="2800" dirty="0" err="1"/>
              <a:t>của</a:t>
            </a:r>
            <a:r>
              <a:rPr lang="en-US" sz="2800" dirty="0"/>
              <a:t> </a:t>
            </a:r>
            <a:r>
              <a:rPr lang="en-US" sz="2800" dirty="0" err="1"/>
              <a:t>truyện</a:t>
            </a:r>
            <a:r>
              <a:rPr lang="en-US" sz="2800" dirty="0"/>
              <a:t> </a:t>
            </a:r>
            <a:r>
              <a:rPr lang="en-US" sz="2800" b="1" dirty="0" err="1"/>
              <a:t>Một</a:t>
            </a:r>
            <a:r>
              <a:rPr lang="en-US" sz="2800" b="1" dirty="0"/>
              <a:t> </a:t>
            </a:r>
            <a:r>
              <a:rPr lang="en-US" sz="2800" b="1" dirty="0" err="1"/>
              <a:t>người</a:t>
            </a:r>
            <a:r>
              <a:rPr lang="en-US" sz="2800" b="1" dirty="0"/>
              <a:t> </a:t>
            </a:r>
            <a:r>
              <a:rPr lang="en-US" sz="2800" b="1" dirty="0" err="1"/>
              <a:t>chính</a:t>
            </a:r>
            <a:r>
              <a:rPr lang="en-US" sz="2800" b="1" dirty="0"/>
              <a:t> </a:t>
            </a:r>
            <a:r>
              <a:rPr lang="en-US" sz="2800" b="1" dirty="0" err="1"/>
              <a:t>trực</a:t>
            </a:r>
            <a:r>
              <a:rPr lang="en-US" sz="2800" dirty="0"/>
              <a:t> </a:t>
            </a:r>
            <a:r>
              <a:rPr lang="en-US" sz="2800" dirty="0" err="1"/>
              <a:t>hoặc</a:t>
            </a:r>
            <a:r>
              <a:rPr lang="en-US" sz="2800" dirty="0"/>
              <a:t> </a:t>
            </a:r>
            <a:r>
              <a:rPr lang="en-US" sz="2800" b="1" dirty="0" err="1"/>
              <a:t>Nỗi</a:t>
            </a:r>
            <a:r>
              <a:rPr lang="en-US" sz="2800" b="1" dirty="0"/>
              <a:t> </a:t>
            </a:r>
            <a:r>
              <a:rPr lang="en-US" sz="2800" b="1" dirty="0" err="1"/>
              <a:t>dằn</a:t>
            </a:r>
            <a:r>
              <a:rPr lang="en-US" sz="2800" b="1" dirty="0"/>
              <a:t> </a:t>
            </a:r>
            <a:r>
              <a:rPr lang="en-US" sz="2800" b="1" dirty="0" err="1"/>
              <a:t>vặt</a:t>
            </a:r>
            <a:r>
              <a:rPr lang="en-US" sz="2800" b="1" dirty="0"/>
              <a:t> </a:t>
            </a:r>
            <a:r>
              <a:rPr lang="en-US" sz="2800" b="1" dirty="0" err="1"/>
              <a:t>của</a:t>
            </a:r>
            <a:r>
              <a:rPr lang="en-US" sz="2800" b="1" dirty="0"/>
              <a:t> An-</a:t>
            </a:r>
            <a:r>
              <a:rPr lang="en-US" sz="2800" b="1" dirty="0" err="1"/>
              <a:t>đrây</a:t>
            </a:r>
            <a:r>
              <a:rPr lang="en-US" sz="2800" b="1" dirty="0"/>
              <a:t>-ca</a:t>
            </a:r>
            <a:r>
              <a:rPr lang="en-US" sz="2800" dirty="0"/>
              <a:t> </a:t>
            </a:r>
            <a:r>
              <a:rPr lang="en-US" sz="2800" dirty="0" err="1"/>
              <a:t>theo</a:t>
            </a:r>
            <a:r>
              <a:rPr lang="en-US" sz="2800" dirty="0"/>
              <a:t> </a:t>
            </a:r>
            <a:r>
              <a:rPr lang="en-US" sz="2800" dirty="0" err="1"/>
              <a:t>cách</a:t>
            </a:r>
            <a:r>
              <a:rPr lang="en-US" sz="2800" dirty="0"/>
              <a:t> </a:t>
            </a:r>
            <a:r>
              <a:rPr lang="en-US" sz="2800" dirty="0" err="1"/>
              <a:t>kết</a:t>
            </a:r>
            <a:r>
              <a:rPr lang="en-US" sz="2800" dirty="0"/>
              <a:t> </a:t>
            </a:r>
            <a:r>
              <a:rPr lang="en-US" sz="2800" dirty="0" err="1"/>
              <a:t>bài</a:t>
            </a:r>
            <a:r>
              <a:rPr lang="en-US" sz="2800" dirty="0"/>
              <a:t> </a:t>
            </a:r>
            <a:r>
              <a:rPr lang="en-US" sz="2800" dirty="0" err="1"/>
              <a:t>mở</a:t>
            </a:r>
            <a:r>
              <a:rPr lang="en-US" sz="2800" dirty="0"/>
              <a:t> </a:t>
            </a:r>
            <a:r>
              <a:rPr lang="en-US" sz="2800" dirty="0" err="1"/>
              <a:t>rộng</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p:cTn id="7" dur="500" fill="hold"/>
                                        <p:tgtEl>
                                          <p:spTgt spid="2970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70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970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97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additive="base">
                                        <p:cTn id="15" dur="500" fill="hold"/>
                                        <p:tgtEl>
                                          <p:spTgt spid="29700"/>
                                        </p:tgtEl>
                                        <p:attrNameLst>
                                          <p:attrName>ppt_x</p:attrName>
                                        </p:attrNameLst>
                                      </p:cBhvr>
                                      <p:tavLst>
                                        <p:tav tm="0">
                                          <p:val>
                                            <p:strVal val="#ppt_x"/>
                                          </p:val>
                                        </p:tav>
                                        <p:tav tm="100000">
                                          <p:val>
                                            <p:strVal val="#ppt_x"/>
                                          </p:val>
                                        </p:tav>
                                      </p:tavLst>
                                    </p:anim>
                                    <p:anim calcmode="lin" valueType="num">
                                      <p:cBhvr additive="base">
                                        <p:cTn id="16"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304800"/>
            <a:ext cx="8153400" cy="1373188"/>
          </a:xfrm>
          <a:prstGeom prst="rect">
            <a:avLst/>
          </a:prstGeom>
          <a:noFill/>
          <a:ln w="9525">
            <a:noFill/>
            <a:miter lim="800000"/>
            <a:headEnd/>
            <a:tailEnd/>
          </a:ln>
          <a:effectLst/>
        </p:spPr>
        <p:txBody>
          <a:bodyPr>
            <a:spAutoFit/>
          </a:bodyPr>
          <a:lstStyle/>
          <a:p>
            <a:pPr>
              <a:spcBef>
                <a:spcPct val="50000"/>
              </a:spcBef>
            </a:pPr>
            <a:r>
              <a:rPr lang="en-US" sz="2800" dirty="0"/>
              <a:t>3. </a:t>
            </a:r>
            <a:r>
              <a:rPr lang="en-US" sz="2800" dirty="0" err="1"/>
              <a:t>Viết</a:t>
            </a:r>
            <a:r>
              <a:rPr lang="en-US" sz="2800" dirty="0"/>
              <a:t> </a:t>
            </a:r>
            <a:r>
              <a:rPr lang="en-US" sz="2800" dirty="0" err="1"/>
              <a:t>kết</a:t>
            </a:r>
            <a:r>
              <a:rPr lang="en-US" sz="2800" dirty="0"/>
              <a:t> </a:t>
            </a:r>
            <a:r>
              <a:rPr lang="en-US" sz="2800" dirty="0" err="1"/>
              <a:t>bài</a:t>
            </a:r>
            <a:r>
              <a:rPr lang="en-US" sz="2800" dirty="0"/>
              <a:t> </a:t>
            </a:r>
            <a:r>
              <a:rPr lang="en-US" sz="2800" dirty="0" err="1"/>
              <a:t>của</a:t>
            </a:r>
            <a:r>
              <a:rPr lang="en-US" sz="2800" dirty="0"/>
              <a:t> </a:t>
            </a:r>
            <a:r>
              <a:rPr lang="en-US" sz="2800" dirty="0" err="1"/>
              <a:t>truyện</a:t>
            </a:r>
            <a:r>
              <a:rPr lang="en-US" sz="2800" dirty="0"/>
              <a:t> </a:t>
            </a:r>
            <a:r>
              <a:rPr lang="en-US" sz="2800" b="1" dirty="0" err="1"/>
              <a:t>Một</a:t>
            </a:r>
            <a:r>
              <a:rPr lang="en-US" sz="2800" b="1" dirty="0"/>
              <a:t> </a:t>
            </a:r>
            <a:r>
              <a:rPr lang="en-US" sz="2800" b="1" dirty="0" err="1"/>
              <a:t>người</a:t>
            </a:r>
            <a:r>
              <a:rPr lang="en-US" sz="2800" b="1" dirty="0"/>
              <a:t> </a:t>
            </a:r>
            <a:r>
              <a:rPr lang="en-US" sz="2800" b="1" dirty="0" err="1"/>
              <a:t>chính</a:t>
            </a:r>
            <a:r>
              <a:rPr lang="en-US" sz="2800" b="1" dirty="0"/>
              <a:t> </a:t>
            </a:r>
            <a:r>
              <a:rPr lang="en-US" sz="2800" b="1" dirty="0" err="1"/>
              <a:t>trực</a:t>
            </a:r>
            <a:r>
              <a:rPr lang="en-US" sz="2800" dirty="0"/>
              <a:t> </a:t>
            </a:r>
            <a:r>
              <a:rPr lang="en-US" sz="2800" dirty="0" err="1"/>
              <a:t>hoặc</a:t>
            </a:r>
            <a:r>
              <a:rPr lang="en-US" sz="2800" dirty="0"/>
              <a:t> </a:t>
            </a:r>
            <a:r>
              <a:rPr lang="en-US" sz="2800" b="1" dirty="0" err="1"/>
              <a:t>Nỗi</a:t>
            </a:r>
            <a:r>
              <a:rPr lang="en-US" sz="2800" b="1" dirty="0"/>
              <a:t> </a:t>
            </a:r>
            <a:r>
              <a:rPr lang="en-US" sz="2800" b="1" dirty="0" err="1"/>
              <a:t>dằn</a:t>
            </a:r>
            <a:r>
              <a:rPr lang="en-US" sz="2800" b="1" dirty="0"/>
              <a:t> </a:t>
            </a:r>
            <a:r>
              <a:rPr lang="en-US" sz="2800" b="1" dirty="0" err="1"/>
              <a:t>vặt</a:t>
            </a:r>
            <a:r>
              <a:rPr lang="en-US" sz="2800" b="1" dirty="0"/>
              <a:t> </a:t>
            </a:r>
            <a:r>
              <a:rPr lang="en-US" sz="2800" b="1" dirty="0" err="1"/>
              <a:t>của</a:t>
            </a:r>
            <a:r>
              <a:rPr lang="en-US" sz="2800" b="1" dirty="0"/>
              <a:t> An-</a:t>
            </a:r>
            <a:r>
              <a:rPr lang="en-US" sz="2800" b="1" dirty="0" err="1"/>
              <a:t>đrây</a:t>
            </a:r>
            <a:r>
              <a:rPr lang="en-US" sz="2800" b="1" dirty="0"/>
              <a:t>-ca</a:t>
            </a:r>
            <a:r>
              <a:rPr lang="en-US" sz="2800" dirty="0"/>
              <a:t> </a:t>
            </a:r>
            <a:r>
              <a:rPr lang="en-US" sz="2800" dirty="0" err="1"/>
              <a:t>theo</a:t>
            </a:r>
            <a:r>
              <a:rPr lang="en-US" sz="2800" dirty="0"/>
              <a:t> </a:t>
            </a:r>
            <a:r>
              <a:rPr lang="en-US" sz="2800" dirty="0" err="1"/>
              <a:t>cách</a:t>
            </a:r>
            <a:r>
              <a:rPr lang="en-US" sz="2800" dirty="0"/>
              <a:t> </a:t>
            </a:r>
            <a:r>
              <a:rPr lang="en-US" sz="2800" dirty="0" err="1"/>
              <a:t>kết</a:t>
            </a:r>
            <a:r>
              <a:rPr lang="en-US" sz="2800" dirty="0"/>
              <a:t> </a:t>
            </a:r>
            <a:r>
              <a:rPr lang="en-US" sz="2800" dirty="0" err="1"/>
              <a:t>bài</a:t>
            </a:r>
            <a:r>
              <a:rPr lang="en-US" sz="2800" dirty="0"/>
              <a:t> </a:t>
            </a:r>
            <a:r>
              <a:rPr lang="en-US" sz="2800" dirty="0" err="1"/>
              <a:t>mở</a:t>
            </a:r>
            <a:r>
              <a:rPr lang="en-US" sz="2800" dirty="0"/>
              <a:t> </a:t>
            </a:r>
            <a:r>
              <a:rPr lang="en-US" sz="2800" dirty="0" err="1"/>
              <a:t>rộng</a:t>
            </a:r>
            <a:r>
              <a:rPr lang="en-US" sz="2800" dirty="0"/>
              <a:t>.</a:t>
            </a:r>
          </a:p>
        </p:txBody>
      </p:sp>
      <p:sp>
        <p:nvSpPr>
          <p:cNvPr id="3" name="Rectangle 33"/>
          <p:cNvSpPr>
            <a:spLocks noChangeArrowheads="1"/>
          </p:cNvSpPr>
          <p:nvPr/>
        </p:nvSpPr>
        <p:spPr bwMode="auto">
          <a:xfrm>
            <a:off x="609600" y="1828800"/>
            <a:ext cx="7924800" cy="3490186"/>
          </a:xfrm>
          <a:prstGeom prst="rect">
            <a:avLst/>
          </a:prstGeom>
          <a:noFill/>
          <a:ln w="9525">
            <a:noFill/>
            <a:miter lim="800000"/>
            <a:headEnd/>
            <a:tailEnd/>
          </a:ln>
          <a:effectLst/>
        </p:spPr>
        <p:txBody>
          <a:bodyPr wrap="square">
            <a:spAutoFit/>
          </a:bodyPr>
          <a:lstStyle/>
          <a:p>
            <a:pPr algn="just">
              <a:spcBef>
                <a:spcPct val="20000"/>
              </a:spcBef>
            </a:pPr>
            <a:r>
              <a:rPr lang="en-US" sz="2400" dirty="0" smtClean="0">
                <a:solidFill>
                  <a:srgbClr val="0000CC"/>
                </a:solidFill>
                <a:cs typeface="Arial" pitchFamily="34" charset="0"/>
              </a:rPr>
              <a:t>	</a:t>
            </a:r>
            <a:r>
              <a:rPr lang="en-US" sz="2400" dirty="0" err="1" smtClean="0">
                <a:solidFill>
                  <a:srgbClr val="0000CC"/>
                </a:solidFill>
                <a:cs typeface="Arial" pitchFamily="34" charset="0"/>
              </a:rPr>
              <a:t>Nhưng</a:t>
            </a:r>
            <a:r>
              <a:rPr lang="en-US" sz="2400" dirty="0" smtClean="0">
                <a:solidFill>
                  <a:srgbClr val="0000CC"/>
                </a:solidFill>
                <a:cs typeface="Arial" pitchFamily="34" charset="0"/>
              </a:rPr>
              <a:t> </a:t>
            </a:r>
            <a:r>
              <a:rPr lang="en-US" sz="2400" dirty="0">
                <a:solidFill>
                  <a:srgbClr val="0000CC"/>
                </a:solidFill>
                <a:cs typeface="Arial" pitchFamily="34" charset="0"/>
              </a:rPr>
              <a:t>An-</a:t>
            </a:r>
            <a:r>
              <a:rPr lang="en-US" sz="2400" dirty="0" err="1">
                <a:solidFill>
                  <a:srgbClr val="0000CC"/>
                </a:solidFill>
                <a:cs typeface="Arial" pitchFamily="34" charset="0"/>
              </a:rPr>
              <a:t>đrây</a:t>
            </a:r>
            <a:r>
              <a:rPr lang="en-US" sz="2400" dirty="0">
                <a:solidFill>
                  <a:srgbClr val="0000CC"/>
                </a:solidFill>
                <a:cs typeface="Arial" pitchFamily="34" charset="0"/>
              </a:rPr>
              <a:t>-ca </a:t>
            </a:r>
            <a:r>
              <a:rPr lang="en-US" sz="2400" dirty="0" err="1">
                <a:solidFill>
                  <a:srgbClr val="0000CC"/>
                </a:solidFill>
                <a:cs typeface="Arial" pitchFamily="34" charset="0"/>
              </a:rPr>
              <a:t>không</a:t>
            </a:r>
            <a:r>
              <a:rPr lang="en-US" sz="2400" dirty="0">
                <a:solidFill>
                  <a:srgbClr val="0000CC"/>
                </a:solidFill>
                <a:cs typeface="Arial" pitchFamily="34" charset="0"/>
              </a:rPr>
              <a:t> </a:t>
            </a:r>
            <a:r>
              <a:rPr lang="en-US" sz="2400" dirty="0" err="1">
                <a:solidFill>
                  <a:srgbClr val="0000CC"/>
                </a:solidFill>
                <a:cs typeface="Arial" pitchFamily="34" charset="0"/>
              </a:rPr>
              <a:t>nghĩ</a:t>
            </a:r>
            <a:r>
              <a:rPr lang="en-US" sz="2400" dirty="0">
                <a:solidFill>
                  <a:srgbClr val="0000CC"/>
                </a:solidFill>
                <a:cs typeface="Arial" pitchFamily="34" charset="0"/>
              </a:rPr>
              <a:t> </a:t>
            </a:r>
            <a:r>
              <a:rPr lang="en-US" sz="2400" dirty="0" err="1">
                <a:solidFill>
                  <a:srgbClr val="0000CC"/>
                </a:solidFill>
                <a:cs typeface="Arial" pitchFamily="34" charset="0"/>
              </a:rPr>
              <a:t>như</a:t>
            </a:r>
            <a:r>
              <a:rPr lang="en-US" sz="2400" dirty="0">
                <a:solidFill>
                  <a:srgbClr val="0000CC"/>
                </a:solidFill>
                <a:cs typeface="Arial" pitchFamily="34" charset="0"/>
              </a:rPr>
              <a:t> </a:t>
            </a:r>
            <a:r>
              <a:rPr lang="en-US" sz="2400" dirty="0" err="1">
                <a:solidFill>
                  <a:srgbClr val="0000CC"/>
                </a:solidFill>
                <a:cs typeface="Arial" pitchFamily="34" charset="0"/>
              </a:rPr>
              <a:t>vậy.Cả</a:t>
            </a:r>
            <a:r>
              <a:rPr lang="en-US" sz="2400" dirty="0">
                <a:solidFill>
                  <a:srgbClr val="0000CC"/>
                </a:solidFill>
                <a:cs typeface="Arial" pitchFamily="34" charset="0"/>
              </a:rPr>
              <a:t> </a:t>
            </a:r>
            <a:r>
              <a:rPr lang="en-US" sz="2400" dirty="0" err="1">
                <a:solidFill>
                  <a:srgbClr val="0000CC"/>
                </a:solidFill>
                <a:cs typeface="Arial" pitchFamily="34" charset="0"/>
              </a:rPr>
              <a:t>đêm</a:t>
            </a:r>
            <a:r>
              <a:rPr lang="en-US" sz="2400" dirty="0">
                <a:solidFill>
                  <a:srgbClr val="0000CC"/>
                </a:solidFill>
                <a:cs typeface="Arial" pitchFamily="34" charset="0"/>
              </a:rPr>
              <a:t> </a:t>
            </a:r>
            <a:r>
              <a:rPr lang="en-US" sz="2400" dirty="0" err="1">
                <a:solidFill>
                  <a:srgbClr val="0000CC"/>
                </a:solidFill>
                <a:cs typeface="Arial" pitchFamily="34" charset="0"/>
              </a:rPr>
              <a:t>đó</a:t>
            </a:r>
            <a:r>
              <a:rPr lang="en-US" sz="2400" dirty="0">
                <a:solidFill>
                  <a:srgbClr val="0000CC"/>
                </a:solidFill>
                <a:cs typeface="Arial" pitchFamily="34" charset="0"/>
              </a:rPr>
              <a:t>, </a:t>
            </a:r>
            <a:r>
              <a:rPr lang="en-US" sz="2400" dirty="0" err="1">
                <a:solidFill>
                  <a:srgbClr val="0000CC"/>
                </a:solidFill>
                <a:cs typeface="Arial" pitchFamily="34" charset="0"/>
              </a:rPr>
              <a:t>em</a:t>
            </a:r>
            <a:r>
              <a:rPr lang="en-US" sz="2400" dirty="0">
                <a:solidFill>
                  <a:srgbClr val="0000CC"/>
                </a:solidFill>
                <a:cs typeface="Arial" pitchFamily="34" charset="0"/>
              </a:rPr>
              <a:t> </a:t>
            </a:r>
            <a:r>
              <a:rPr lang="en-US" sz="2400" dirty="0" err="1">
                <a:solidFill>
                  <a:srgbClr val="0000CC"/>
                </a:solidFill>
                <a:cs typeface="Arial" pitchFamily="34" charset="0"/>
              </a:rPr>
              <a:t>ngồi</a:t>
            </a:r>
            <a:r>
              <a:rPr lang="en-US" sz="2400" dirty="0">
                <a:solidFill>
                  <a:srgbClr val="0000CC"/>
                </a:solidFill>
                <a:cs typeface="Arial" pitchFamily="34" charset="0"/>
              </a:rPr>
              <a:t> </a:t>
            </a:r>
            <a:r>
              <a:rPr lang="en-US" sz="2400" dirty="0" err="1">
                <a:solidFill>
                  <a:srgbClr val="0000CC"/>
                </a:solidFill>
                <a:cs typeface="Arial" pitchFamily="34" charset="0"/>
              </a:rPr>
              <a:t>nức</a:t>
            </a:r>
            <a:r>
              <a:rPr lang="en-US" sz="2400" dirty="0">
                <a:solidFill>
                  <a:srgbClr val="0000CC"/>
                </a:solidFill>
                <a:cs typeface="Arial" pitchFamily="34" charset="0"/>
              </a:rPr>
              <a:t> </a:t>
            </a:r>
            <a:r>
              <a:rPr lang="en-US" sz="2400" dirty="0" err="1">
                <a:solidFill>
                  <a:srgbClr val="0000CC"/>
                </a:solidFill>
                <a:cs typeface="Arial" pitchFamily="34" charset="0"/>
              </a:rPr>
              <a:t>nở</a:t>
            </a:r>
            <a:r>
              <a:rPr lang="en-US" sz="2400" dirty="0">
                <a:solidFill>
                  <a:srgbClr val="0000CC"/>
                </a:solidFill>
                <a:cs typeface="Arial" pitchFamily="34" charset="0"/>
              </a:rPr>
              <a:t> </a:t>
            </a:r>
            <a:r>
              <a:rPr lang="en-US" sz="2400" dirty="0" err="1">
                <a:solidFill>
                  <a:srgbClr val="0000CC"/>
                </a:solidFill>
                <a:cs typeface="Arial" pitchFamily="34" charset="0"/>
              </a:rPr>
              <a:t>dưới</a:t>
            </a:r>
            <a:r>
              <a:rPr lang="en-US" sz="2400" dirty="0">
                <a:solidFill>
                  <a:srgbClr val="0000CC"/>
                </a:solidFill>
                <a:cs typeface="Arial" pitchFamily="34" charset="0"/>
              </a:rPr>
              <a:t> </a:t>
            </a:r>
            <a:r>
              <a:rPr lang="en-US" sz="2400" dirty="0" err="1">
                <a:solidFill>
                  <a:srgbClr val="0000CC"/>
                </a:solidFill>
                <a:cs typeface="Arial" pitchFamily="34" charset="0"/>
              </a:rPr>
              <a:t>gốc</a:t>
            </a:r>
            <a:r>
              <a:rPr lang="en-US" sz="2400" dirty="0">
                <a:solidFill>
                  <a:srgbClr val="0000CC"/>
                </a:solidFill>
                <a:cs typeface="Arial" pitchFamily="34" charset="0"/>
              </a:rPr>
              <a:t> </a:t>
            </a:r>
            <a:r>
              <a:rPr lang="en-US" sz="2400" dirty="0" err="1">
                <a:solidFill>
                  <a:srgbClr val="0000CC"/>
                </a:solidFill>
                <a:cs typeface="Arial" pitchFamily="34" charset="0"/>
              </a:rPr>
              <a:t>cây</a:t>
            </a:r>
            <a:r>
              <a:rPr lang="en-US" sz="2400" dirty="0">
                <a:solidFill>
                  <a:srgbClr val="0000CC"/>
                </a:solidFill>
                <a:cs typeface="Arial" pitchFamily="34" charset="0"/>
              </a:rPr>
              <a:t> </a:t>
            </a:r>
            <a:r>
              <a:rPr lang="en-US" sz="2400" dirty="0" err="1">
                <a:solidFill>
                  <a:srgbClr val="0000CC"/>
                </a:solidFill>
                <a:cs typeface="Arial" pitchFamily="34" charset="0"/>
              </a:rPr>
              <a:t>táo</a:t>
            </a:r>
            <a:r>
              <a:rPr lang="en-US" sz="2400" dirty="0">
                <a:solidFill>
                  <a:srgbClr val="0000CC"/>
                </a:solidFill>
                <a:cs typeface="Arial" pitchFamily="34" charset="0"/>
              </a:rPr>
              <a:t> do </a:t>
            </a:r>
            <a:r>
              <a:rPr lang="en-US" sz="2400" dirty="0" err="1">
                <a:solidFill>
                  <a:srgbClr val="0000CC"/>
                </a:solidFill>
                <a:cs typeface="Arial" pitchFamily="34" charset="0"/>
              </a:rPr>
              <a:t>tay</a:t>
            </a:r>
            <a:r>
              <a:rPr lang="en-US" sz="2400" dirty="0">
                <a:solidFill>
                  <a:srgbClr val="0000CC"/>
                </a:solidFill>
                <a:cs typeface="Arial" pitchFamily="34" charset="0"/>
              </a:rPr>
              <a:t> </a:t>
            </a:r>
            <a:r>
              <a:rPr lang="en-US" sz="2400" dirty="0" err="1">
                <a:solidFill>
                  <a:srgbClr val="0000CC"/>
                </a:solidFill>
                <a:cs typeface="Arial" pitchFamily="34" charset="0"/>
              </a:rPr>
              <a:t>ông</a:t>
            </a:r>
            <a:r>
              <a:rPr lang="en-US" sz="2400" dirty="0">
                <a:solidFill>
                  <a:srgbClr val="0000CC"/>
                </a:solidFill>
                <a:cs typeface="Arial" pitchFamily="34" charset="0"/>
              </a:rPr>
              <a:t> </a:t>
            </a:r>
            <a:r>
              <a:rPr lang="en-US" sz="2400" dirty="0" err="1">
                <a:solidFill>
                  <a:srgbClr val="0000CC"/>
                </a:solidFill>
                <a:cs typeface="Arial" pitchFamily="34" charset="0"/>
              </a:rPr>
              <a:t>vun</a:t>
            </a:r>
            <a:r>
              <a:rPr lang="en-US" sz="2400" dirty="0">
                <a:solidFill>
                  <a:srgbClr val="0000CC"/>
                </a:solidFill>
                <a:cs typeface="Arial" pitchFamily="34" charset="0"/>
              </a:rPr>
              <a:t> </a:t>
            </a:r>
            <a:r>
              <a:rPr lang="en-US" sz="2400" dirty="0" err="1">
                <a:solidFill>
                  <a:srgbClr val="0000CC"/>
                </a:solidFill>
                <a:cs typeface="Arial" pitchFamily="34" charset="0"/>
              </a:rPr>
              <a:t>trồng</a:t>
            </a:r>
            <a:r>
              <a:rPr lang="en-US" sz="2400" dirty="0">
                <a:solidFill>
                  <a:srgbClr val="0000CC"/>
                </a:solidFill>
                <a:cs typeface="Arial" pitchFamily="34" charset="0"/>
              </a:rPr>
              <a:t>. </a:t>
            </a:r>
            <a:r>
              <a:rPr lang="en-US" sz="2400" dirty="0" err="1">
                <a:solidFill>
                  <a:srgbClr val="0000CC"/>
                </a:solidFill>
                <a:cs typeface="Arial" pitchFamily="34" charset="0"/>
              </a:rPr>
              <a:t>Mãi</a:t>
            </a:r>
            <a:r>
              <a:rPr lang="en-US" sz="2400" dirty="0">
                <a:solidFill>
                  <a:srgbClr val="0000CC"/>
                </a:solidFill>
                <a:cs typeface="Arial" pitchFamily="34" charset="0"/>
              </a:rPr>
              <a:t> </a:t>
            </a:r>
            <a:r>
              <a:rPr lang="en-US" sz="2400" dirty="0" err="1">
                <a:solidFill>
                  <a:srgbClr val="0000CC"/>
                </a:solidFill>
                <a:cs typeface="Arial" pitchFamily="34" charset="0"/>
              </a:rPr>
              <a:t>sau</a:t>
            </a:r>
            <a:r>
              <a:rPr lang="en-US" sz="2400" dirty="0">
                <a:solidFill>
                  <a:srgbClr val="0000CC"/>
                </a:solidFill>
                <a:cs typeface="Arial" pitchFamily="34" charset="0"/>
              </a:rPr>
              <a:t> </a:t>
            </a:r>
            <a:r>
              <a:rPr lang="en-US" sz="2400" dirty="0" err="1">
                <a:solidFill>
                  <a:srgbClr val="0000CC"/>
                </a:solidFill>
                <a:cs typeface="Arial" pitchFamily="34" charset="0"/>
              </a:rPr>
              <a:t>này</a:t>
            </a:r>
            <a:r>
              <a:rPr lang="en-US" sz="2400" dirty="0">
                <a:solidFill>
                  <a:srgbClr val="0000CC"/>
                </a:solidFill>
                <a:cs typeface="Arial" pitchFamily="34" charset="0"/>
              </a:rPr>
              <a:t>, </a:t>
            </a:r>
            <a:r>
              <a:rPr lang="en-US" sz="2400" dirty="0" err="1">
                <a:solidFill>
                  <a:srgbClr val="0000CC"/>
                </a:solidFill>
                <a:cs typeface="Arial" pitchFamily="34" charset="0"/>
              </a:rPr>
              <a:t>khi</a:t>
            </a:r>
            <a:r>
              <a:rPr lang="en-US" sz="2400" dirty="0">
                <a:solidFill>
                  <a:srgbClr val="0000CC"/>
                </a:solidFill>
                <a:cs typeface="Arial" pitchFamily="34" charset="0"/>
              </a:rPr>
              <a:t> </a:t>
            </a:r>
            <a:r>
              <a:rPr lang="en-US" sz="2400" dirty="0" err="1">
                <a:solidFill>
                  <a:srgbClr val="0000CC"/>
                </a:solidFill>
                <a:cs typeface="Arial" pitchFamily="34" charset="0"/>
              </a:rPr>
              <a:t>đã</a:t>
            </a:r>
            <a:r>
              <a:rPr lang="en-US" sz="2400" dirty="0">
                <a:solidFill>
                  <a:srgbClr val="0000CC"/>
                </a:solidFill>
                <a:cs typeface="Arial" pitchFamily="34" charset="0"/>
              </a:rPr>
              <a:t> </a:t>
            </a:r>
            <a:r>
              <a:rPr lang="en-US" sz="2400" dirty="0" err="1">
                <a:solidFill>
                  <a:srgbClr val="0000CC"/>
                </a:solidFill>
                <a:cs typeface="Arial" pitchFamily="34" charset="0"/>
              </a:rPr>
              <a:t>lớn</a:t>
            </a:r>
            <a:r>
              <a:rPr lang="en-US" sz="2400" dirty="0">
                <a:solidFill>
                  <a:srgbClr val="0000CC"/>
                </a:solidFill>
                <a:cs typeface="Arial" pitchFamily="34" charset="0"/>
              </a:rPr>
              <a:t>, </a:t>
            </a:r>
            <a:r>
              <a:rPr lang="en-US" sz="2400" dirty="0" err="1">
                <a:solidFill>
                  <a:srgbClr val="0000CC"/>
                </a:solidFill>
                <a:cs typeface="Arial" pitchFamily="34" charset="0"/>
              </a:rPr>
              <a:t>em</a:t>
            </a:r>
            <a:r>
              <a:rPr lang="en-US" sz="2400" dirty="0">
                <a:solidFill>
                  <a:srgbClr val="0000CC"/>
                </a:solidFill>
                <a:cs typeface="Arial" pitchFamily="34" charset="0"/>
              </a:rPr>
              <a:t> </a:t>
            </a:r>
            <a:r>
              <a:rPr lang="en-US" sz="2400" dirty="0" err="1">
                <a:solidFill>
                  <a:srgbClr val="0000CC"/>
                </a:solidFill>
                <a:cs typeface="Arial" pitchFamily="34" charset="0"/>
              </a:rPr>
              <a:t>vẫn</a:t>
            </a:r>
            <a:r>
              <a:rPr lang="en-US" sz="2400" dirty="0">
                <a:solidFill>
                  <a:srgbClr val="0000CC"/>
                </a:solidFill>
                <a:cs typeface="Arial" pitchFamily="34" charset="0"/>
              </a:rPr>
              <a:t> </a:t>
            </a:r>
            <a:r>
              <a:rPr lang="en-US" sz="2400" dirty="0" err="1">
                <a:solidFill>
                  <a:srgbClr val="0000CC"/>
                </a:solidFill>
                <a:cs typeface="Arial" pitchFamily="34" charset="0"/>
              </a:rPr>
              <a:t>luôn</a:t>
            </a:r>
            <a:r>
              <a:rPr lang="en-US" sz="2400" dirty="0">
                <a:solidFill>
                  <a:srgbClr val="0000CC"/>
                </a:solidFill>
                <a:cs typeface="Arial" pitchFamily="34" charset="0"/>
              </a:rPr>
              <a:t> </a:t>
            </a:r>
            <a:r>
              <a:rPr lang="en-US" sz="2400" dirty="0" err="1">
                <a:solidFill>
                  <a:srgbClr val="0000CC"/>
                </a:solidFill>
                <a:cs typeface="Arial" pitchFamily="34" charset="0"/>
              </a:rPr>
              <a:t>tự</a:t>
            </a:r>
            <a:r>
              <a:rPr lang="en-US" sz="2400" dirty="0">
                <a:solidFill>
                  <a:srgbClr val="0000CC"/>
                </a:solidFill>
                <a:cs typeface="Arial" pitchFamily="34" charset="0"/>
              </a:rPr>
              <a:t> </a:t>
            </a:r>
            <a:r>
              <a:rPr lang="en-US" sz="2400" dirty="0" err="1">
                <a:solidFill>
                  <a:srgbClr val="0000CC"/>
                </a:solidFill>
                <a:cs typeface="Arial" pitchFamily="34" charset="0"/>
              </a:rPr>
              <a:t>dằn</a:t>
            </a:r>
            <a:r>
              <a:rPr lang="en-US" sz="2400" dirty="0">
                <a:solidFill>
                  <a:srgbClr val="0000CC"/>
                </a:solidFill>
                <a:cs typeface="Arial" pitchFamily="34" charset="0"/>
              </a:rPr>
              <a:t> </a:t>
            </a:r>
            <a:r>
              <a:rPr lang="en-US" sz="2400" dirty="0" err="1">
                <a:solidFill>
                  <a:srgbClr val="0000CC"/>
                </a:solidFill>
                <a:cs typeface="Arial" pitchFamily="34" charset="0"/>
              </a:rPr>
              <a:t>vặt</a:t>
            </a:r>
            <a:r>
              <a:rPr lang="en-US" sz="2400" dirty="0">
                <a:solidFill>
                  <a:srgbClr val="0000CC"/>
                </a:solidFill>
                <a:cs typeface="Arial" pitchFamily="34" charset="0"/>
              </a:rPr>
              <a:t>: ”</a:t>
            </a:r>
            <a:r>
              <a:rPr lang="en-US" sz="2400" dirty="0" err="1">
                <a:solidFill>
                  <a:srgbClr val="0000CC"/>
                </a:solidFill>
                <a:cs typeface="Arial" pitchFamily="34" charset="0"/>
              </a:rPr>
              <a:t>Giá</a:t>
            </a:r>
            <a:r>
              <a:rPr lang="en-US" sz="2400" dirty="0">
                <a:solidFill>
                  <a:srgbClr val="0000CC"/>
                </a:solidFill>
                <a:cs typeface="Arial" pitchFamily="34" charset="0"/>
              </a:rPr>
              <a:t> </a:t>
            </a:r>
            <a:r>
              <a:rPr lang="en-US" sz="2400" dirty="0" err="1">
                <a:solidFill>
                  <a:srgbClr val="0000CC"/>
                </a:solidFill>
                <a:cs typeface="Arial" pitchFamily="34" charset="0"/>
              </a:rPr>
              <a:t>mình</a:t>
            </a:r>
            <a:r>
              <a:rPr lang="en-US" sz="2400" dirty="0">
                <a:solidFill>
                  <a:srgbClr val="0000CC"/>
                </a:solidFill>
                <a:cs typeface="Arial" pitchFamily="34" charset="0"/>
              </a:rPr>
              <a:t> </a:t>
            </a:r>
            <a:r>
              <a:rPr lang="en-US" sz="2400" dirty="0" err="1">
                <a:solidFill>
                  <a:srgbClr val="0000CC"/>
                </a:solidFill>
                <a:cs typeface="Arial" pitchFamily="34" charset="0"/>
              </a:rPr>
              <a:t>mua</a:t>
            </a:r>
            <a:r>
              <a:rPr lang="en-US" sz="2400" dirty="0">
                <a:solidFill>
                  <a:srgbClr val="0000CC"/>
                </a:solidFill>
                <a:cs typeface="Arial" pitchFamily="34" charset="0"/>
              </a:rPr>
              <a:t> </a:t>
            </a:r>
            <a:r>
              <a:rPr lang="en-US" sz="2400" dirty="0" err="1">
                <a:solidFill>
                  <a:srgbClr val="0000CC"/>
                </a:solidFill>
                <a:cs typeface="Arial" pitchFamily="34" charset="0"/>
              </a:rPr>
              <a:t>thuốc</a:t>
            </a:r>
            <a:r>
              <a:rPr lang="en-US" sz="2400" dirty="0">
                <a:solidFill>
                  <a:srgbClr val="0000CC"/>
                </a:solidFill>
                <a:cs typeface="Arial" pitchFamily="34" charset="0"/>
              </a:rPr>
              <a:t> </a:t>
            </a:r>
            <a:r>
              <a:rPr lang="en-US" sz="2400" dirty="0" err="1">
                <a:solidFill>
                  <a:srgbClr val="0000CC"/>
                </a:solidFill>
                <a:cs typeface="Arial" pitchFamily="34" charset="0"/>
              </a:rPr>
              <a:t>về</a:t>
            </a:r>
            <a:r>
              <a:rPr lang="en-US" sz="2400" dirty="0">
                <a:solidFill>
                  <a:srgbClr val="0000CC"/>
                </a:solidFill>
                <a:cs typeface="Arial" pitchFamily="34" charset="0"/>
              </a:rPr>
              <a:t> </a:t>
            </a:r>
            <a:r>
              <a:rPr lang="en-US" sz="2400" dirty="0" err="1">
                <a:solidFill>
                  <a:srgbClr val="0000CC"/>
                </a:solidFill>
                <a:cs typeface="Arial" pitchFamily="34" charset="0"/>
              </a:rPr>
              <a:t>kịp</a:t>
            </a:r>
            <a:r>
              <a:rPr lang="en-US" sz="2400" dirty="0">
                <a:solidFill>
                  <a:srgbClr val="0000CC"/>
                </a:solidFill>
                <a:cs typeface="Arial" pitchFamily="34" charset="0"/>
              </a:rPr>
              <a:t> </a:t>
            </a:r>
            <a:r>
              <a:rPr lang="en-US" sz="2400" dirty="0" err="1">
                <a:solidFill>
                  <a:srgbClr val="0000CC"/>
                </a:solidFill>
                <a:cs typeface="Arial" pitchFamily="34" charset="0"/>
              </a:rPr>
              <a:t>thì</a:t>
            </a:r>
            <a:r>
              <a:rPr lang="en-US" sz="2400" dirty="0">
                <a:solidFill>
                  <a:srgbClr val="0000CC"/>
                </a:solidFill>
                <a:cs typeface="Arial" pitchFamily="34" charset="0"/>
              </a:rPr>
              <a:t> </a:t>
            </a:r>
            <a:r>
              <a:rPr lang="en-US" sz="2400" dirty="0" err="1">
                <a:solidFill>
                  <a:srgbClr val="0000CC"/>
                </a:solidFill>
                <a:cs typeface="Arial" pitchFamily="34" charset="0"/>
              </a:rPr>
              <a:t>ông</a:t>
            </a:r>
            <a:r>
              <a:rPr lang="en-US" sz="2400" dirty="0">
                <a:solidFill>
                  <a:srgbClr val="0000CC"/>
                </a:solidFill>
                <a:cs typeface="Arial" pitchFamily="34" charset="0"/>
              </a:rPr>
              <a:t> </a:t>
            </a:r>
            <a:r>
              <a:rPr lang="en-US" sz="2400" dirty="0" err="1">
                <a:solidFill>
                  <a:srgbClr val="0000CC"/>
                </a:solidFill>
                <a:cs typeface="Arial" pitchFamily="34" charset="0"/>
              </a:rPr>
              <a:t>còn</a:t>
            </a:r>
            <a:r>
              <a:rPr lang="en-US" sz="2400" dirty="0">
                <a:solidFill>
                  <a:srgbClr val="0000CC"/>
                </a:solidFill>
                <a:cs typeface="Arial" pitchFamily="34" charset="0"/>
              </a:rPr>
              <a:t> </a:t>
            </a:r>
            <a:r>
              <a:rPr lang="en-US" sz="2400" dirty="0" err="1">
                <a:solidFill>
                  <a:srgbClr val="0000CC"/>
                </a:solidFill>
                <a:cs typeface="Arial" pitchFamily="34" charset="0"/>
              </a:rPr>
              <a:t>sống</a:t>
            </a:r>
            <a:r>
              <a:rPr lang="en-US" sz="2400" dirty="0">
                <a:solidFill>
                  <a:srgbClr val="0000CC"/>
                </a:solidFill>
                <a:cs typeface="Arial" pitchFamily="34" charset="0"/>
              </a:rPr>
              <a:t> </a:t>
            </a:r>
            <a:r>
              <a:rPr lang="en-US" sz="2400" dirty="0" err="1">
                <a:solidFill>
                  <a:srgbClr val="0000CC"/>
                </a:solidFill>
                <a:cs typeface="Arial" pitchFamily="34" charset="0"/>
              </a:rPr>
              <a:t>thêm</a:t>
            </a:r>
            <a:r>
              <a:rPr lang="en-US" sz="2400" dirty="0">
                <a:solidFill>
                  <a:srgbClr val="0000CC"/>
                </a:solidFill>
                <a:cs typeface="Arial" pitchFamily="34" charset="0"/>
              </a:rPr>
              <a:t> </a:t>
            </a:r>
            <a:r>
              <a:rPr lang="en-US" sz="2400" dirty="0" err="1">
                <a:solidFill>
                  <a:srgbClr val="0000CC"/>
                </a:solidFill>
                <a:cs typeface="Arial" pitchFamily="34" charset="0"/>
              </a:rPr>
              <a:t>được</a:t>
            </a:r>
            <a:r>
              <a:rPr lang="en-US" sz="2400" dirty="0">
                <a:solidFill>
                  <a:srgbClr val="0000CC"/>
                </a:solidFill>
                <a:cs typeface="Arial" pitchFamily="34" charset="0"/>
              </a:rPr>
              <a:t> </a:t>
            </a:r>
            <a:r>
              <a:rPr lang="en-US" sz="2400" dirty="0" err="1">
                <a:solidFill>
                  <a:srgbClr val="0000CC"/>
                </a:solidFill>
                <a:cs typeface="Arial" pitchFamily="34" charset="0"/>
              </a:rPr>
              <a:t>ít</a:t>
            </a:r>
            <a:r>
              <a:rPr lang="en-US" sz="2400" dirty="0">
                <a:solidFill>
                  <a:srgbClr val="0000CC"/>
                </a:solidFill>
                <a:cs typeface="Arial" pitchFamily="34" charset="0"/>
              </a:rPr>
              <a:t> </a:t>
            </a:r>
            <a:r>
              <a:rPr lang="en-US" sz="2400" dirty="0" err="1">
                <a:solidFill>
                  <a:srgbClr val="0000CC"/>
                </a:solidFill>
                <a:cs typeface="Arial" pitchFamily="34" charset="0"/>
              </a:rPr>
              <a:t>năm</a:t>
            </a:r>
            <a:r>
              <a:rPr lang="en-US" sz="2400" dirty="0">
                <a:solidFill>
                  <a:srgbClr val="0000CC"/>
                </a:solidFill>
                <a:cs typeface="Arial" pitchFamily="34" charset="0"/>
              </a:rPr>
              <a:t> </a:t>
            </a:r>
            <a:r>
              <a:rPr lang="en-US" sz="2400" dirty="0" err="1">
                <a:solidFill>
                  <a:srgbClr val="0000CC"/>
                </a:solidFill>
                <a:cs typeface="Arial" pitchFamily="34" charset="0"/>
              </a:rPr>
              <a:t>nữa</a:t>
            </a:r>
            <a:r>
              <a:rPr lang="en-US" sz="2400" dirty="0">
                <a:solidFill>
                  <a:srgbClr val="0000CC"/>
                </a:solidFill>
                <a:cs typeface="Arial" pitchFamily="34" charset="0"/>
              </a:rPr>
              <a:t> ! </a:t>
            </a:r>
            <a:r>
              <a:rPr lang="en-US" sz="2400" dirty="0" smtClean="0">
                <a:solidFill>
                  <a:srgbClr val="0000CC"/>
                </a:solidFill>
                <a:cs typeface="Arial" pitchFamily="34" charset="0"/>
              </a:rPr>
              <a:t>”</a:t>
            </a:r>
          </a:p>
          <a:p>
            <a:pPr algn="just">
              <a:spcBef>
                <a:spcPct val="20000"/>
              </a:spcBef>
            </a:pPr>
            <a:r>
              <a:rPr lang="en-US" sz="2400" dirty="0" smtClean="0">
                <a:solidFill>
                  <a:srgbClr val="0000CC"/>
                </a:solidFill>
                <a:cs typeface="Arial" pitchFamily="34" charset="0"/>
              </a:rPr>
              <a:t>	</a:t>
            </a:r>
            <a:r>
              <a:rPr lang="en-US" sz="2400" dirty="0" err="1" smtClean="0">
                <a:solidFill>
                  <a:srgbClr val="FF0000"/>
                </a:solidFill>
                <a:cs typeface="Arial" pitchFamily="34" charset="0"/>
              </a:rPr>
              <a:t>Nỗi</a:t>
            </a:r>
            <a:r>
              <a:rPr lang="en-US" sz="2400" dirty="0" smtClean="0">
                <a:solidFill>
                  <a:srgbClr val="FF0000"/>
                </a:solidFill>
                <a:cs typeface="Arial" pitchFamily="34" charset="0"/>
              </a:rPr>
              <a:t> </a:t>
            </a:r>
            <a:r>
              <a:rPr lang="en-US" sz="2400" dirty="0" err="1" smtClean="0">
                <a:solidFill>
                  <a:srgbClr val="FF0000"/>
                </a:solidFill>
                <a:cs typeface="Arial" pitchFamily="34" charset="0"/>
              </a:rPr>
              <a:t>dằn</a:t>
            </a:r>
            <a:r>
              <a:rPr lang="en-US" sz="2400" dirty="0" smtClean="0">
                <a:solidFill>
                  <a:srgbClr val="FF0000"/>
                </a:solidFill>
                <a:cs typeface="Arial" pitchFamily="34" charset="0"/>
              </a:rPr>
              <a:t> </a:t>
            </a:r>
            <a:r>
              <a:rPr lang="en-US" sz="2400" dirty="0" err="1" smtClean="0">
                <a:solidFill>
                  <a:srgbClr val="FF0000"/>
                </a:solidFill>
                <a:cs typeface="Arial" pitchFamily="34" charset="0"/>
              </a:rPr>
              <a:t>vặt</a:t>
            </a:r>
            <a:r>
              <a:rPr lang="en-US" sz="2400" dirty="0" smtClean="0">
                <a:solidFill>
                  <a:srgbClr val="FF0000"/>
                </a:solidFill>
                <a:cs typeface="Arial" pitchFamily="34" charset="0"/>
              </a:rPr>
              <a:t> </a:t>
            </a:r>
            <a:r>
              <a:rPr lang="en-US" sz="2400" dirty="0" err="1" smtClean="0">
                <a:solidFill>
                  <a:srgbClr val="FF0000"/>
                </a:solidFill>
                <a:cs typeface="Arial" pitchFamily="34" charset="0"/>
              </a:rPr>
              <a:t>của</a:t>
            </a:r>
            <a:r>
              <a:rPr lang="en-US" sz="2400" dirty="0" smtClean="0">
                <a:solidFill>
                  <a:srgbClr val="FF0000"/>
                </a:solidFill>
                <a:cs typeface="Arial" pitchFamily="34" charset="0"/>
              </a:rPr>
              <a:t> An- </a:t>
            </a:r>
            <a:r>
              <a:rPr lang="en-US" sz="2400" dirty="0" err="1" smtClean="0">
                <a:solidFill>
                  <a:srgbClr val="FF0000"/>
                </a:solidFill>
                <a:cs typeface="Arial" pitchFamily="34" charset="0"/>
              </a:rPr>
              <a:t>đrây</a:t>
            </a:r>
            <a:r>
              <a:rPr lang="en-US" sz="2400" dirty="0" smtClean="0">
                <a:solidFill>
                  <a:srgbClr val="FF0000"/>
                </a:solidFill>
                <a:cs typeface="Arial" pitchFamily="34" charset="0"/>
              </a:rPr>
              <a:t>- ca </a:t>
            </a:r>
            <a:r>
              <a:rPr lang="en-US" sz="2400" dirty="0" err="1" smtClean="0">
                <a:solidFill>
                  <a:srgbClr val="FF0000"/>
                </a:solidFill>
                <a:cs typeface="Arial" pitchFamily="34" charset="0"/>
              </a:rPr>
              <a:t>thể</a:t>
            </a:r>
            <a:r>
              <a:rPr lang="en-US" sz="2400" dirty="0" smtClean="0">
                <a:solidFill>
                  <a:srgbClr val="FF0000"/>
                </a:solidFill>
                <a:cs typeface="Arial" pitchFamily="34" charset="0"/>
              </a:rPr>
              <a:t> </a:t>
            </a:r>
            <a:r>
              <a:rPr lang="en-US" sz="2400" dirty="0" err="1" smtClean="0">
                <a:solidFill>
                  <a:srgbClr val="FF0000"/>
                </a:solidFill>
                <a:cs typeface="Arial" pitchFamily="34" charset="0"/>
              </a:rPr>
              <a:t>hiện</a:t>
            </a:r>
            <a:r>
              <a:rPr lang="en-US" sz="2400" dirty="0" smtClean="0">
                <a:solidFill>
                  <a:srgbClr val="FF0000"/>
                </a:solidFill>
                <a:cs typeface="Arial" pitchFamily="34" charset="0"/>
              </a:rPr>
              <a:t> </a:t>
            </a:r>
            <a:r>
              <a:rPr lang="en-US" sz="2400" dirty="0" err="1" smtClean="0">
                <a:solidFill>
                  <a:srgbClr val="FF0000"/>
                </a:solidFill>
                <a:cs typeface="Arial" pitchFamily="34" charset="0"/>
              </a:rPr>
              <a:t>phẩm</a:t>
            </a:r>
            <a:r>
              <a:rPr lang="en-US" sz="2400" dirty="0" smtClean="0">
                <a:solidFill>
                  <a:srgbClr val="FF0000"/>
                </a:solidFill>
                <a:cs typeface="Arial" pitchFamily="34" charset="0"/>
              </a:rPr>
              <a:t> </a:t>
            </a:r>
            <a:r>
              <a:rPr lang="en-US" sz="2400" dirty="0" err="1" smtClean="0">
                <a:solidFill>
                  <a:srgbClr val="FF0000"/>
                </a:solidFill>
                <a:cs typeface="Arial" pitchFamily="34" charset="0"/>
              </a:rPr>
              <a:t>chất</a:t>
            </a:r>
            <a:r>
              <a:rPr lang="en-US" sz="2400" dirty="0" smtClean="0">
                <a:solidFill>
                  <a:srgbClr val="FF0000"/>
                </a:solidFill>
                <a:cs typeface="Arial" pitchFamily="34" charset="0"/>
              </a:rPr>
              <a:t> </a:t>
            </a:r>
            <a:r>
              <a:rPr lang="en-US" sz="2400" dirty="0" err="1" smtClean="0">
                <a:solidFill>
                  <a:srgbClr val="FF0000"/>
                </a:solidFill>
                <a:cs typeface="Arial" pitchFamily="34" charset="0"/>
              </a:rPr>
              <a:t>đáng</a:t>
            </a:r>
            <a:r>
              <a:rPr lang="en-US" sz="2400" dirty="0" smtClean="0">
                <a:solidFill>
                  <a:srgbClr val="FF0000"/>
                </a:solidFill>
                <a:cs typeface="Arial" pitchFamily="34" charset="0"/>
              </a:rPr>
              <a:t> </a:t>
            </a:r>
            <a:r>
              <a:rPr lang="en-US" sz="2400" dirty="0" err="1" smtClean="0">
                <a:solidFill>
                  <a:srgbClr val="FF0000"/>
                </a:solidFill>
                <a:cs typeface="Arial" pitchFamily="34" charset="0"/>
              </a:rPr>
              <a:t>quý</a:t>
            </a:r>
            <a:r>
              <a:rPr lang="en-US" sz="2400" dirty="0" smtClean="0">
                <a:solidFill>
                  <a:srgbClr val="FF0000"/>
                </a:solidFill>
                <a:cs typeface="Arial" pitchFamily="34" charset="0"/>
              </a:rPr>
              <a:t> </a:t>
            </a:r>
            <a:r>
              <a:rPr lang="en-US" sz="2400" dirty="0" err="1" smtClean="0">
                <a:solidFill>
                  <a:srgbClr val="FF0000"/>
                </a:solidFill>
                <a:cs typeface="Arial" pitchFamily="34" charset="0"/>
              </a:rPr>
              <a:t>của</a:t>
            </a:r>
            <a:r>
              <a:rPr lang="en-US" sz="2400" dirty="0" smtClean="0">
                <a:solidFill>
                  <a:srgbClr val="FF0000"/>
                </a:solidFill>
                <a:cs typeface="Arial" pitchFamily="34" charset="0"/>
              </a:rPr>
              <a:t> </a:t>
            </a:r>
            <a:r>
              <a:rPr lang="en-US" sz="2400" dirty="0" err="1" smtClean="0">
                <a:solidFill>
                  <a:srgbClr val="FF0000"/>
                </a:solidFill>
                <a:cs typeface="Arial" pitchFamily="34" charset="0"/>
              </a:rPr>
              <a:t>em</a:t>
            </a:r>
            <a:r>
              <a:rPr lang="en-US" sz="2400" dirty="0" smtClean="0">
                <a:solidFill>
                  <a:srgbClr val="FF0000"/>
                </a:solidFill>
                <a:cs typeface="Arial" pitchFamily="34" charset="0"/>
              </a:rPr>
              <a:t>: </a:t>
            </a:r>
            <a:r>
              <a:rPr lang="en-US" sz="2400" dirty="0" err="1" smtClean="0">
                <a:solidFill>
                  <a:srgbClr val="FF0000"/>
                </a:solidFill>
                <a:cs typeface="Arial" pitchFamily="34" charset="0"/>
              </a:rPr>
              <a:t>tình</a:t>
            </a:r>
            <a:r>
              <a:rPr lang="en-US" sz="2400" dirty="0" smtClean="0">
                <a:solidFill>
                  <a:srgbClr val="FF0000"/>
                </a:solidFill>
                <a:cs typeface="Arial" pitchFamily="34" charset="0"/>
              </a:rPr>
              <a:t> </a:t>
            </a:r>
            <a:r>
              <a:rPr lang="en-US" sz="2400" dirty="0" err="1" smtClean="0">
                <a:solidFill>
                  <a:srgbClr val="FF0000"/>
                </a:solidFill>
                <a:cs typeface="Arial" pitchFamily="34" charset="0"/>
              </a:rPr>
              <a:t>cảm</a:t>
            </a:r>
            <a:r>
              <a:rPr lang="en-US" sz="2400" dirty="0" smtClean="0">
                <a:solidFill>
                  <a:srgbClr val="FF0000"/>
                </a:solidFill>
                <a:cs typeface="Arial" pitchFamily="34" charset="0"/>
              </a:rPr>
              <a:t> </a:t>
            </a:r>
            <a:r>
              <a:rPr lang="en-US" sz="2400" dirty="0" err="1" smtClean="0">
                <a:solidFill>
                  <a:srgbClr val="FF0000"/>
                </a:solidFill>
                <a:cs typeface="Arial" pitchFamily="34" charset="0"/>
              </a:rPr>
              <a:t>yêu</a:t>
            </a:r>
            <a:r>
              <a:rPr lang="en-US" sz="2400" dirty="0" smtClean="0">
                <a:solidFill>
                  <a:srgbClr val="FF0000"/>
                </a:solidFill>
                <a:cs typeface="Arial" pitchFamily="34" charset="0"/>
              </a:rPr>
              <a:t> </a:t>
            </a:r>
            <a:r>
              <a:rPr lang="en-US" sz="2400" dirty="0" err="1" smtClean="0">
                <a:solidFill>
                  <a:srgbClr val="FF0000"/>
                </a:solidFill>
                <a:cs typeface="Arial" pitchFamily="34" charset="0"/>
              </a:rPr>
              <a:t>thương</a:t>
            </a:r>
            <a:r>
              <a:rPr lang="en-US" sz="2400" dirty="0" smtClean="0">
                <a:solidFill>
                  <a:srgbClr val="FF0000"/>
                </a:solidFill>
                <a:cs typeface="Arial" pitchFamily="34" charset="0"/>
              </a:rPr>
              <a:t>, ý </a:t>
            </a:r>
            <a:r>
              <a:rPr lang="en-US" sz="2400" dirty="0" err="1" smtClean="0">
                <a:solidFill>
                  <a:srgbClr val="FF0000"/>
                </a:solidFill>
                <a:cs typeface="Arial" pitchFamily="34" charset="0"/>
              </a:rPr>
              <a:t>thức</a:t>
            </a:r>
            <a:r>
              <a:rPr lang="en-US" sz="2400" dirty="0" smtClean="0">
                <a:solidFill>
                  <a:srgbClr val="FF0000"/>
                </a:solidFill>
                <a:cs typeface="Arial" pitchFamily="34" charset="0"/>
              </a:rPr>
              <a:t> </a:t>
            </a:r>
            <a:r>
              <a:rPr lang="en-US" sz="2400" dirty="0" err="1" smtClean="0">
                <a:solidFill>
                  <a:srgbClr val="FF0000"/>
                </a:solidFill>
                <a:cs typeface="Arial" pitchFamily="34" charset="0"/>
              </a:rPr>
              <a:t>trách</a:t>
            </a:r>
            <a:r>
              <a:rPr lang="en-US" sz="2400" dirty="0" smtClean="0">
                <a:solidFill>
                  <a:srgbClr val="FF0000"/>
                </a:solidFill>
                <a:cs typeface="Arial" pitchFamily="34" charset="0"/>
              </a:rPr>
              <a:t> </a:t>
            </a:r>
            <a:r>
              <a:rPr lang="en-US" sz="2400" dirty="0" err="1" smtClean="0">
                <a:solidFill>
                  <a:srgbClr val="FF0000"/>
                </a:solidFill>
                <a:cs typeface="Arial" pitchFamily="34" charset="0"/>
              </a:rPr>
              <a:t>nhiệm</a:t>
            </a:r>
            <a:r>
              <a:rPr lang="en-US" sz="2400" dirty="0" smtClean="0">
                <a:solidFill>
                  <a:srgbClr val="FF0000"/>
                </a:solidFill>
                <a:cs typeface="Arial" pitchFamily="34" charset="0"/>
              </a:rPr>
              <a:t> </a:t>
            </a:r>
            <a:r>
              <a:rPr lang="en-US" sz="2400" dirty="0" err="1" smtClean="0">
                <a:solidFill>
                  <a:srgbClr val="FF0000"/>
                </a:solidFill>
                <a:cs typeface="Arial" pitchFamily="34" charset="0"/>
              </a:rPr>
              <a:t>với</a:t>
            </a:r>
            <a:r>
              <a:rPr lang="en-US" sz="2400" dirty="0" smtClean="0">
                <a:solidFill>
                  <a:srgbClr val="FF0000"/>
                </a:solidFill>
                <a:cs typeface="Arial" pitchFamily="34" charset="0"/>
              </a:rPr>
              <a:t> </a:t>
            </a:r>
            <a:r>
              <a:rPr lang="en-US" sz="2400" dirty="0" err="1" smtClean="0">
                <a:solidFill>
                  <a:srgbClr val="FF0000"/>
                </a:solidFill>
                <a:cs typeface="Arial" pitchFamily="34" charset="0"/>
              </a:rPr>
              <a:t>người</a:t>
            </a:r>
            <a:r>
              <a:rPr lang="en-US" sz="2400" dirty="0" smtClean="0">
                <a:solidFill>
                  <a:srgbClr val="FF0000"/>
                </a:solidFill>
                <a:cs typeface="Arial" pitchFamily="34" charset="0"/>
              </a:rPr>
              <a:t> </a:t>
            </a:r>
            <a:r>
              <a:rPr lang="en-US" sz="2400" dirty="0" err="1" smtClean="0">
                <a:solidFill>
                  <a:srgbClr val="FF0000"/>
                </a:solidFill>
                <a:cs typeface="Arial" pitchFamily="34" charset="0"/>
              </a:rPr>
              <a:t>thân</a:t>
            </a:r>
            <a:r>
              <a:rPr lang="en-US" sz="2400" dirty="0" smtClean="0">
                <a:solidFill>
                  <a:srgbClr val="FF0000"/>
                </a:solidFill>
                <a:cs typeface="Arial" pitchFamily="34" charset="0"/>
              </a:rPr>
              <a:t>, </a:t>
            </a:r>
            <a:r>
              <a:rPr lang="en-US" sz="2400" dirty="0" err="1" smtClean="0">
                <a:solidFill>
                  <a:srgbClr val="FF0000"/>
                </a:solidFill>
                <a:cs typeface="Arial" pitchFamily="34" charset="0"/>
              </a:rPr>
              <a:t>lòng</a:t>
            </a:r>
            <a:r>
              <a:rPr lang="en-US" sz="2400" dirty="0" smtClean="0">
                <a:solidFill>
                  <a:srgbClr val="FF0000"/>
                </a:solidFill>
                <a:cs typeface="Arial" pitchFamily="34" charset="0"/>
              </a:rPr>
              <a:t> </a:t>
            </a:r>
            <a:r>
              <a:rPr lang="en-US" sz="2400" dirty="0" err="1" smtClean="0">
                <a:solidFill>
                  <a:srgbClr val="FF0000"/>
                </a:solidFill>
                <a:cs typeface="Arial" pitchFamily="34" charset="0"/>
              </a:rPr>
              <a:t>trung</a:t>
            </a:r>
            <a:r>
              <a:rPr lang="en-US" sz="2400" dirty="0" smtClean="0">
                <a:solidFill>
                  <a:srgbClr val="FF0000"/>
                </a:solidFill>
                <a:cs typeface="Arial" pitchFamily="34" charset="0"/>
              </a:rPr>
              <a:t> </a:t>
            </a:r>
            <a:r>
              <a:rPr lang="en-US" sz="2400" dirty="0" err="1" smtClean="0">
                <a:solidFill>
                  <a:srgbClr val="FF0000"/>
                </a:solidFill>
                <a:cs typeface="Arial" pitchFamily="34" charset="0"/>
              </a:rPr>
              <a:t>thực</a:t>
            </a:r>
            <a:r>
              <a:rPr lang="en-US" sz="2400" dirty="0" smtClean="0">
                <a:solidFill>
                  <a:srgbClr val="FF0000"/>
                </a:solidFill>
                <a:cs typeface="Arial" pitchFamily="34" charset="0"/>
              </a:rPr>
              <a:t>, </a:t>
            </a:r>
            <a:r>
              <a:rPr lang="en-US" sz="2400" dirty="0" err="1" smtClean="0">
                <a:solidFill>
                  <a:srgbClr val="FF0000"/>
                </a:solidFill>
                <a:cs typeface="Arial" pitchFamily="34" charset="0"/>
              </a:rPr>
              <a:t>sự</a:t>
            </a:r>
            <a:r>
              <a:rPr lang="en-US" sz="2400" dirty="0" smtClean="0">
                <a:solidFill>
                  <a:srgbClr val="FF0000"/>
                </a:solidFill>
                <a:cs typeface="Arial" pitchFamily="34" charset="0"/>
              </a:rPr>
              <a:t> </a:t>
            </a:r>
            <a:r>
              <a:rPr lang="en-US" sz="2400" dirty="0" err="1" smtClean="0">
                <a:solidFill>
                  <a:srgbClr val="FF0000"/>
                </a:solidFill>
                <a:cs typeface="Arial" pitchFamily="34" charset="0"/>
              </a:rPr>
              <a:t>nghiêm</a:t>
            </a:r>
            <a:r>
              <a:rPr lang="en-US" sz="2400" dirty="0" smtClean="0">
                <a:solidFill>
                  <a:srgbClr val="FF0000"/>
                </a:solidFill>
                <a:cs typeface="Arial" pitchFamily="34" charset="0"/>
              </a:rPr>
              <a:t> </a:t>
            </a:r>
            <a:r>
              <a:rPr lang="en-US" sz="2400" dirty="0" err="1" smtClean="0">
                <a:solidFill>
                  <a:srgbClr val="FF0000"/>
                </a:solidFill>
                <a:cs typeface="Arial" pitchFamily="34" charset="0"/>
              </a:rPr>
              <a:t>khắc</a:t>
            </a:r>
            <a:r>
              <a:rPr lang="en-US" sz="2400" dirty="0" smtClean="0">
                <a:solidFill>
                  <a:srgbClr val="FF0000"/>
                </a:solidFill>
                <a:cs typeface="Arial" pitchFamily="34" charset="0"/>
              </a:rPr>
              <a:t> </a:t>
            </a:r>
            <a:r>
              <a:rPr lang="en-US" sz="2400" dirty="0" err="1" smtClean="0">
                <a:solidFill>
                  <a:srgbClr val="FF0000"/>
                </a:solidFill>
                <a:cs typeface="Arial" pitchFamily="34" charset="0"/>
              </a:rPr>
              <a:t>với</a:t>
            </a:r>
            <a:r>
              <a:rPr lang="en-US" sz="2400" dirty="0" smtClean="0">
                <a:solidFill>
                  <a:srgbClr val="FF0000"/>
                </a:solidFill>
                <a:cs typeface="Arial" pitchFamily="34" charset="0"/>
              </a:rPr>
              <a:t> </a:t>
            </a:r>
            <a:r>
              <a:rPr lang="en-US" sz="2400" dirty="0" err="1" smtClean="0">
                <a:solidFill>
                  <a:srgbClr val="FF0000"/>
                </a:solidFill>
                <a:cs typeface="Arial" pitchFamily="34" charset="0"/>
              </a:rPr>
              <a:t>lỗi</a:t>
            </a:r>
            <a:r>
              <a:rPr lang="en-US" sz="2400" dirty="0" smtClean="0">
                <a:solidFill>
                  <a:srgbClr val="FF0000"/>
                </a:solidFill>
                <a:cs typeface="Arial" pitchFamily="34" charset="0"/>
              </a:rPr>
              <a:t> </a:t>
            </a:r>
            <a:r>
              <a:rPr lang="en-US" sz="2400" dirty="0" err="1" smtClean="0">
                <a:solidFill>
                  <a:srgbClr val="FF0000"/>
                </a:solidFill>
                <a:cs typeface="Arial" pitchFamily="34" charset="0"/>
              </a:rPr>
              <a:t>lầm</a:t>
            </a:r>
            <a:r>
              <a:rPr lang="en-US" sz="2400" dirty="0" smtClean="0">
                <a:solidFill>
                  <a:srgbClr val="FF0000"/>
                </a:solidFill>
                <a:cs typeface="Arial" pitchFamily="34" charset="0"/>
              </a:rPr>
              <a:t> </a:t>
            </a:r>
            <a:r>
              <a:rPr lang="en-US" sz="2400" dirty="0" err="1" smtClean="0">
                <a:solidFill>
                  <a:srgbClr val="FF0000"/>
                </a:solidFill>
                <a:cs typeface="Arial" pitchFamily="34" charset="0"/>
              </a:rPr>
              <a:t>của</a:t>
            </a:r>
            <a:r>
              <a:rPr lang="en-US" sz="2400" dirty="0" smtClean="0">
                <a:solidFill>
                  <a:srgbClr val="FF0000"/>
                </a:solidFill>
                <a:cs typeface="Arial" pitchFamily="34" charset="0"/>
              </a:rPr>
              <a:t> </a:t>
            </a:r>
            <a:r>
              <a:rPr lang="en-US" sz="2400" dirty="0" err="1" smtClean="0">
                <a:solidFill>
                  <a:srgbClr val="FF0000"/>
                </a:solidFill>
                <a:cs typeface="Arial" pitchFamily="34" charset="0"/>
              </a:rPr>
              <a:t>bản</a:t>
            </a:r>
            <a:r>
              <a:rPr lang="en-US" sz="2400" dirty="0" smtClean="0">
                <a:solidFill>
                  <a:srgbClr val="FF0000"/>
                </a:solidFill>
                <a:cs typeface="Arial" pitchFamily="34" charset="0"/>
              </a:rPr>
              <a:t> </a:t>
            </a:r>
            <a:r>
              <a:rPr lang="en-US" sz="2400" dirty="0" err="1" smtClean="0">
                <a:solidFill>
                  <a:srgbClr val="FF0000"/>
                </a:solidFill>
                <a:cs typeface="Arial" pitchFamily="34" charset="0"/>
              </a:rPr>
              <a:t>thân</a:t>
            </a:r>
            <a:r>
              <a:rPr lang="en-US" sz="2400" dirty="0" smtClean="0">
                <a:solidFill>
                  <a:srgbClr val="FF0000"/>
                </a:solidFill>
                <a:cs typeface="Arial" pitchFamily="34" charset="0"/>
              </a:rPr>
              <a:t>.</a:t>
            </a:r>
            <a:endParaRPr lang="en-US" sz="2400" dirty="0">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4)">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MP001015"/>
          <p:cNvPicPr>
            <a:picLocks noChangeAspect="1" noChangeArrowheads="1"/>
          </p:cNvPicPr>
          <p:nvPr/>
        </p:nvPicPr>
        <p:blipFill>
          <a:blip r:embed="rId2"/>
          <a:srcRect/>
          <a:stretch>
            <a:fillRect/>
          </a:stretch>
        </p:blipFill>
        <p:spPr bwMode="auto">
          <a:xfrm>
            <a:off x="0" y="0"/>
            <a:ext cx="9144000" cy="6938963"/>
          </a:xfrm>
          <a:prstGeom prst="rect">
            <a:avLst/>
          </a:prstGeom>
          <a:noFill/>
        </p:spPr>
      </p:pic>
      <p:sp>
        <p:nvSpPr>
          <p:cNvPr id="27653" name="WordArt 5"/>
          <p:cNvSpPr>
            <a:spLocks noChangeArrowheads="1" noChangeShapeType="1" noTextEdit="1"/>
          </p:cNvSpPr>
          <p:nvPr/>
        </p:nvSpPr>
        <p:spPr bwMode="auto">
          <a:xfrm>
            <a:off x="685800" y="1752600"/>
            <a:ext cx="8029575" cy="990600"/>
          </a:xfrm>
          <a:prstGeom prst="rect">
            <a:avLst/>
          </a:prstGeom>
        </p:spPr>
        <p:txBody>
          <a:bodyPr wrap="none" fromWordArt="1">
            <a:prstTxWarp prst="textPlain">
              <a:avLst>
                <a:gd name="adj" fmla="val 50000"/>
              </a:avLst>
            </a:prstTxWarp>
          </a:bodyPr>
          <a:lstStyle/>
          <a:p>
            <a:pPr algn="ctr"/>
            <a:r>
              <a:rPr lang="en-US" sz="3600" kern="10" spc="720">
                <a:ln w="9525">
                  <a:solidFill>
                    <a:srgbClr val="FFFF00"/>
                  </a:solidFill>
                  <a:round/>
                  <a:headEnd/>
                  <a:tailEnd/>
                </a:ln>
                <a:solidFill>
                  <a:srgbClr val="FFFF00">
                    <a:alpha val="39000"/>
                  </a:srgbClr>
                </a:solidFill>
                <a:effectLst>
                  <a:outerShdw dist="45791" dir="3378596" algn="ctr" rotWithShape="0">
                    <a:srgbClr val="4D4D4D">
                      <a:alpha val="80000"/>
                    </a:srgbClr>
                  </a:outerShdw>
                </a:effectLst>
                <a:latin typeface="Times New Roman"/>
                <a:cs typeface="Times New Roman"/>
              </a:rPr>
              <a:t>KÍNH CHÚC QUÝ THẦY CÔ SỨC KHOẺ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wipe(down)">
                                      <p:cBhvr>
                                        <p:cTn id="7" dur="870">
                                          <p:stCondLst>
                                            <p:cond delay="0"/>
                                          </p:stCondLst>
                                        </p:cTn>
                                        <p:tgtEl>
                                          <p:spTgt spid="27653"/>
                                        </p:tgtEl>
                                      </p:cBhvr>
                                    </p:animEffect>
                                    <p:anim calcmode="lin" valueType="num">
                                      <p:cBhvr>
                                        <p:cTn id="8" dur="2733" tmFilter="0,0; 0.14,0.36; 0.43,0.73; 0.71,0.91; 1.0,1.0">
                                          <p:stCondLst>
                                            <p:cond delay="0"/>
                                          </p:stCondLst>
                                        </p:cTn>
                                        <p:tgtEl>
                                          <p:spTgt spid="27653"/>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7653"/>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7653"/>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7653"/>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7653"/>
                                        </p:tgtEl>
                                        <p:attrNameLst>
                                          <p:attrName>ppt_y</p:attrName>
                                        </p:attrNameLst>
                                      </p:cBhvr>
                                      <p:tavLst>
                                        <p:tav tm="0" fmla="#ppt_y-sin(pi*$)/81">
                                          <p:val>
                                            <p:fltVal val="0"/>
                                          </p:val>
                                        </p:tav>
                                        <p:tav tm="100000">
                                          <p:val>
                                            <p:fltVal val="1"/>
                                          </p:val>
                                        </p:tav>
                                      </p:tavLst>
                                    </p:anim>
                                    <p:animScale>
                                      <p:cBhvr>
                                        <p:cTn id="13" dur="39">
                                          <p:stCondLst>
                                            <p:cond delay="975"/>
                                          </p:stCondLst>
                                        </p:cTn>
                                        <p:tgtEl>
                                          <p:spTgt spid="27653"/>
                                        </p:tgtEl>
                                      </p:cBhvr>
                                      <p:to x="100000" y="60000"/>
                                    </p:animScale>
                                    <p:animScale>
                                      <p:cBhvr>
                                        <p:cTn id="14" dur="249" decel="50000">
                                          <p:stCondLst>
                                            <p:cond delay="1014"/>
                                          </p:stCondLst>
                                        </p:cTn>
                                        <p:tgtEl>
                                          <p:spTgt spid="27653"/>
                                        </p:tgtEl>
                                      </p:cBhvr>
                                      <p:to x="100000" y="100000"/>
                                    </p:animScale>
                                    <p:animScale>
                                      <p:cBhvr>
                                        <p:cTn id="15" dur="39">
                                          <p:stCondLst>
                                            <p:cond delay="1968"/>
                                          </p:stCondLst>
                                        </p:cTn>
                                        <p:tgtEl>
                                          <p:spTgt spid="27653"/>
                                        </p:tgtEl>
                                      </p:cBhvr>
                                      <p:to x="100000" y="80000"/>
                                    </p:animScale>
                                    <p:animScale>
                                      <p:cBhvr>
                                        <p:cTn id="16" dur="249" decel="50000">
                                          <p:stCondLst>
                                            <p:cond delay="2007"/>
                                          </p:stCondLst>
                                        </p:cTn>
                                        <p:tgtEl>
                                          <p:spTgt spid="27653"/>
                                        </p:tgtEl>
                                      </p:cBhvr>
                                      <p:to x="100000" y="100000"/>
                                    </p:animScale>
                                    <p:animScale>
                                      <p:cBhvr>
                                        <p:cTn id="17" dur="39">
                                          <p:stCondLst>
                                            <p:cond delay="2463"/>
                                          </p:stCondLst>
                                        </p:cTn>
                                        <p:tgtEl>
                                          <p:spTgt spid="27653"/>
                                        </p:tgtEl>
                                      </p:cBhvr>
                                      <p:to x="100000" y="90000"/>
                                    </p:animScale>
                                    <p:animScale>
                                      <p:cBhvr>
                                        <p:cTn id="18" dur="249" decel="50000">
                                          <p:stCondLst>
                                            <p:cond delay="2502"/>
                                          </p:stCondLst>
                                        </p:cTn>
                                        <p:tgtEl>
                                          <p:spTgt spid="27653"/>
                                        </p:tgtEl>
                                      </p:cBhvr>
                                      <p:to x="100000" y="100000"/>
                                    </p:animScale>
                                    <p:animScale>
                                      <p:cBhvr>
                                        <p:cTn id="19" dur="39">
                                          <p:stCondLst>
                                            <p:cond delay="2712"/>
                                          </p:stCondLst>
                                        </p:cTn>
                                        <p:tgtEl>
                                          <p:spTgt spid="27653"/>
                                        </p:tgtEl>
                                      </p:cBhvr>
                                      <p:to x="100000" y="95000"/>
                                    </p:animScale>
                                    <p:animScale>
                                      <p:cBhvr>
                                        <p:cTn id="20" dur="249" decel="50000">
                                          <p:stCondLst>
                                            <p:cond delay="2751"/>
                                          </p:stCondLst>
                                        </p:cTn>
                                        <p:tgtEl>
                                          <p:spTgt spid="27653"/>
                                        </p:tgtEl>
                                      </p:cBhvr>
                                      <p:to x="100000" y="100000"/>
                                    </p:animScale>
                                  </p:childTnLst>
                                </p:cTn>
                              </p:par>
                              <p:par>
                                <p:cTn id="21" presetID="51" presetClass="entr" presetSubtype="0" fill="hold" grpId="1" nodeType="withEffect">
                                  <p:stCondLst>
                                    <p:cond delay="0"/>
                                  </p:stCondLst>
                                  <p:childTnLst>
                                    <p:set>
                                      <p:cBhvr>
                                        <p:cTn id="22" dur="1" fill="hold">
                                          <p:stCondLst>
                                            <p:cond delay="0"/>
                                          </p:stCondLst>
                                        </p:cTn>
                                        <p:tgtEl>
                                          <p:spTgt spid="27653"/>
                                        </p:tgtEl>
                                        <p:attrNameLst>
                                          <p:attrName>style.visibility</p:attrName>
                                        </p:attrNameLst>
                                      </p:cBhvr>
                                      <p:to>
                                        <p:strVal val="visible"/>
                                      </p:to>
                                    </p:set>
                                    <p:animEffect transition="in" filter="fade">
                                      <p:cBhvr>
                                        <p:cTn id="23" dur="770" decel="100000"/>
                                        <p:tgtEl>
                                          <p:spTgt spid="27653"/>
                                        </p:tgtEl>
                                      </p:cBhvr>
                                    </p:animEffect>
                                    <p:animScale>
                                      <p:cBhvr>
                                        <p:cTn id="24" dur="770" decel="100000"/>
                                        <p:tgtEl>
                                          <p:spTgt spid="27653"/>
                                        </p:tgtEl>
                                      </p:cBhvr>
                                      <p:from x="10000" y="10000"/>
                                      <p:to x="200000" y="450000"/>
                                    </p:animScale>
                                    <p:animScale>
                                      <p:cBhvr>
                                        <p:cTn id="25" dur="1230" accel="100000" fill="hold">
                                          <p:stCondLst>
                                            <p:cond delay="770"/>
                                          </p:stCondLst>
                                        </p:cTn>
                                        <p:tgtEl>
                                          <p:spTgt spid="27653"/>
                                        </p:tgtEl>
                                      </p:cBhvr>
                                      <p:from x="200000" y="450000"/>
                                      <p:to x="100000" y="100000"/>
                                    </p:animScale>
                                    <p:set>
                                      <p:cBhvr>
                                        <p:cTn id="26" dur="770" fill="hold"/>
                                        <p:tgtEl>
                                          <p:spTgt spid="27653"/>
                                        </p:tgtEl>
                                        <p:attrNameLst>
                                          <p:attrName>ppt_x</p:attrName>
                                        </p:attrNameLst>
                                      </p:cBhvr>
                                      <p:to>
                                        <p:strVal val="(0.5)"/>
                                      </p:to>
                                    </p:set>
                                    <p:anim from="(0.5)" to="(#ppt_x)" calcmode="lin" valueType="num">
                                      <p:cBhvr>
                                        <p:cTn id="27" dur="1230" accel="100000" fill="hold">
                                          <p:stCondLst>
                                            <p:cond delay="770"/>
                                          </p:stCondLst>
                                        </p:cTn>
                                        <p:tgtEl>
                                          <p:spTgt spid="27653"/>
                                        </p:tgtEl>
                                        <p:attrNameLst>
                                          <p:attrName>ppt_x</p:attrName>
                                        </p:attrNameLst>
                                      </p:cBhvr>
                                    </p:anim>
                                    <p:set>
                                      <p:cBhvr>
                                        <p:cTn id="28" dur="770" fill="hold"/>
                                        <p:tgtEl>
                                          <p:spTgt spid="27653"/>
                                        </p:tgtEl>
                                        <p:attrNameLst>
                                          <p:attrName>ppt_y</p:attrName>
                                        </p:attrNameLst>
                                      </p:cBhvr>
                                      <p:to>
                                        <p:strVal val="(#ppt_y+0.4)"/>
                                      </p:to>
                                    </p:set>
                                    <p:anim from="(#ppt_y+0.4)" to="(#ppt_y)" calcmode="lin" valueType="num">
                                      <p:cBhvr>
                                        <p:cTn id="29" dur="1230" accel="100000" fill="hold">
                                          <p:stCondLst>
                                            <p:cond delay="770"/>
                                          </p:stCondLst>
                                        </p:cTn>
                                        <p:tgtEl>
                                          <p:spTgt spid="2765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descr="Bien Phan Thiet"/>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6393" name="Picture 9" descr="2"/>
          <p:cNvPicPr>
            <a:picLocks noChangeAspect="1" noChangeArrowheads="1" noCrop="1"/>
          </p:cNvPicPr>
          <p:nvPr/>
        </p:nvPicPr>
        <p:blipFill>
          <a:blip r:embed="rId3"/>
          <a:srcRect/>
          <a:stretch>
            <a:fillRect/>
          </a:stretch>
        </p:blipFill>
        <p:spPr bwMode="auto">
          <a:xfrm>
            <a:off x="457200" y="381000"/>
            <a:ext cx="1524000" cy="1066800"/>
          </a:xfrm>
          <a:prstGeom prst="rect">
            <a:avLst/>
          </a:prstGeom>
          <a:noFill/>
        </p:spPr>
      </p:pic>
      <p:pic>
        <p:nvPicPr>
          <p:cNvPr id="16394" name="Picture 10" descr="2"/>
          <p:cNvPicPr>
            <a:picLocks noChangeAspect="1" noChangeArrowheads="1" noCrop="1"/>
          </p:cNvPicPr>
          <p:nvPr/>
        </p:nvPicPr>
        <p:blipFill>
          <a:blip r:embed="rId3"/>
          <a:srcRect/>
          <a:stretch>
            <a:fillRect/>
          </a:stretch>
        </p:blipFill>
        <p:spPr bwMode="auto">
          <a:xfrm>
            <a:off x="1676400" y="609600"/>
            <a:ext cx="1600200" cy="1066800"/>
          </a:xfrm>
          <a:prstGeom prst="rect">
            <a:avLst/>
          </a:prstGeom>
          <a:noFill/>
        </p:spPr>
      </p:pic>
      <p:pic>
        <p:nvPicPr>
          <p:cNvPr id="16395" name="Picture 11" descr="2"/>
          <p:cNvPicPr>
            <a:picLocks noChangeAspect="1" noChangeArrowheads="1" noCrop="1"/>
          </p:cNvPicPr>
          <p:nvPr/>
        </p:nvPicPr>
        <p:blipFill>
          <a:blip r:embed="rId3"/>
          <a:srcRect/>
          <a:stretch>
            <a:fillRect/>
          </a:stretch>
        </p:blipFill>
        <p:spPr bwMode="auto">
          <a:xfrm>
            <a:off x="228600" y="1752600"/>
            <a:ext cx="1752600" cy="1295400"/>
          </a:xfrm>
          <a:prstGeom prst="rect">
            <a:avLst/>
          </a:prstGeom>
          <a:noFill/>
        </p:spPr>
      </p:pic>
      <p:sp>
        <p:nvSpPr>
          <p:cNvPr id="16397" name="WordArt 13"/>
          <p:cNvSpPr>
            <a:spLocks noChangeArrowheads="1" noChangeShapeType="1" noTextEdit="1"/>
          </p:cNvSpPr>
          <p:nvPr/>
        </p:nvSpPr>
        <p:spPr bwMode="auto">
          <a:xfrm>
            <a:off x="-6705600" y="838200"/>
            <a:ext cx="8305800" cy="1600200"/>
          </a:xfrm>
          <a:prstGeom prst="rect">
            <a:avLst/>
          </a:prstGeom>
        </p:spPr>
        <p:txBody>
          <a:bodyPr wrap="none" fromWordArt="1">
            <a:prstTxWarp prst="textPlain">
              <a:avLst>
                <a:gd name="adj" fmla="val 50000"/>
              </a:avLst>
            </a:prstTxWarp>
          </a:bodyPr>
          <a:lstStyle/>
          <a:p>
            <a:pPr algn="ctr"/>
            <a:r>
              <a:rPr lang="vi-VN" sz="3600" kern="10">
                <a:ln w="12700">
                  <a:solidFill>
                    <a:srgbClr val="FFFF00"/>
                  </a:solidFill>
                  <a:round/>
                  <a:headEnd/>
                  <a:tailEnd/>
                </a:ln>
                <a:solidFill>
                  <a:srgbClr val="FFFF00"/>
                </a:solidFill>
                <a:effectLst>
                  <a:outerShdw dist="35921" dir="2700000" sy="50000" kx="2115830" algn="bl" rotWithShape="0">
                    <a:srgbClr val="C0C0C0">
                      <a:alpha val="80000"/>
                    </a:srgbClr>
                  </a:outerShdw>
                </a:effectLst>
                <a:latin typeface="Times New Roman"/>
                <a:cs typeface="Times New Roman"/>
              </a:rPr>
              <a:t>Chào mừng quý thầy cô về dự giờ thăm lớp! </a:t>
            </a:r>
            <a:endParaRPr lang="en-US" sz="3600" kern="10">
              <a:ln w="12700">
                <a:solidFill>
                  <a:srgbClr val="FFFF00"/>
                </a:solidFill>
                <a:round/>
                <a:headEnd/>
                <a:tailEnd/>
              </a:ln>
              <a:solidFill>
                <a:srgbClr val="FFFF00"/>
              </a:solidFill>
              <a:effectLst>
                <a:outerShdw dist="35921" dir="2700000" sy="50000" kx="2115830" algn="bl" rotWithShape="0">
                  <a:srgbClr val="C0C0C0">
                    <a:alpha val="80000"/>
                  </a:srgbClr>
                </a:outerShdw>
              </a:effectLst>
              <a:latin typeface="Times New Roman"/>
              <a:cs typeface="Times New Roman"/>
            </a:endParaRPr>
          </a:p>
        </p:txBody>
      </p:sp>
      <p:sp>
        <p:nvSpPr>
          <p:cNvPr id="16398" name="WordArt 14"/>
          <p:cNvSpPr>
            <a:spLocks noChangeArrowheads="1" noChangeShapeType="1" noTextEdit="1"/>
          </p:cNvSpPr>
          <p:nvPr/>
        </p:nvSpPr>
        <p:spPr bwMode="auto">
          <a:xfrm rot="784823">
            <a:off x="1922463" y="3044825"/>
            <a:ext cx="3957637" cy="19050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vi-VN" sz="3600" kern="10">
                <a:ln w="9525">
                  <a:round/>
                  <a:headEnd/>
                  <a:tailEnd/>
                </a:ln>
                <a:gradFill rotWithShape="0">
                  <a:gsLst>
                    <a:gs pos="0">
                      <a:srgbClr val="FFE701"/>
                    </a:gs>
                    <a:gs pos="100000">
                      <a:srgbClr val="FE3E02"/>
                    </a:gs>
                  </a:gsLst>
                  <a:lin ang="4615177" scaled="1"/>
                </a:gradFill>
                <a:latin typeface="Times New Roman"/>
                <a:cs typeface="Times New Roman"/>
              </a:rPr>
              <a:t>Tập làm văn 4</a:t>
            </a:r>
            <a:endParaRPr lang="en-US" sz="3600" kern="10">
              <a:ln w="9525">
                <a:round/>
                <a:headEnd/>
                <a:tailEnd/>
              </a:ln>
              <a:gradFill rotWithShape="0">
                <a:gsLst>
                  <a:gs pos="0">
                    <a:srgbClr val="FFE701"/>
                  </a:gs>
                  <a:gs pos="100000">
                    <a:srgbClr val="FE3E02"/>
                  </a:gs>
                </a:gsLst>
                <a:lin ang="4615177" scaled="1"/>
              </a:gra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grpId="0" nodeType="afterEffect">
                                  <p:stCondLst>
                                    <p:cond delay="0"/>
                                  </p:stCondLst>
                                  <p:endCondLst>
                                    <p:cond evt="onNext" delay="0">
                                      <p:tgtEl>
                                        <p:sldTgt/>
                                      </p:tgtEl>
                                    </p:cond>
                                  </p:endCondLst>
                                  <p:childTnLst>
                                    <p:set>
                                      <p:cBhvr>
                                        <p:cTn id="6" dur="1" fill="hold">
                                          <p:stCondLst>
                                            <p:cond delay="0"/>
                                          </p:stCondLst>
                                        </p:cTn>
                                        <p:tgtEl>
                                          <p:spTgt spid="16397"/>
                                        </p:tgtEl>
                                        <p:attrNameLst>
                                          <p:attrName>style.visibility</p:attrName>
                                        </p:attrNameLst>
                                      </p:cBhvr>
                                      <p:to>
                                        <p:strVal val="visible"/>
                                      </p:to>
                                    </p:set>
                                    <p:anim calcmode="lin" valueType="num">
                                      <p:cBhvr additive="base">
                                        <p:cTn id="7" dur="5000" fill="hold"/>
                                        <p:tgtEl>
                                          <p:spTgt spid="16397"/>
                                        </p:tgtEl>
                                        <p:attrNameLst>
                                          <p:attrName>ppt_x</p:attrName>
                                        </p:attrNameLst>
                                      </p:cBhvr>
                                      <p:tavLst>
                                        <p:tav tm="0">
                                          <p:val>
                                            <p:strVal val="1+#ppt_w/2"/>
                                          </p:val>
                                        </p:tav>
                                        <p:tav tm="100000">
                                          <p:val>
                                            <p:strVal val="#ppt_x"/>
                                          </p:val>
                                        </p:tav>
                                      </p:tavLst>
                                    </p:anim>
                                    <p:anim calcmode="lin" valueType="num">
                                      <p:cBhvr additive="base">
                                        <p:cTn id="8" dur="5000" fill="hold"/>
                                        <p:tgtEl>
                                          <p:spTgt spid="163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ÔN BÀI CŨ</a:t>
            </a:r>
            <a:endParaRPr lang="en-US" dirty="0"/>
          </a:p>
        </p:txBody>
      </p:sp>
      <p:sp>
        <p:nvSpPr>
          <p:cNvPr id="4" name="TextBox 3"/>
          <p:cNvSpPr txBox="1"/>
          <p:nvPr/>
        </p:nvSpPr>
        <p:spPr>
          <a:xfrm>
            <a:off x="609600" y="1905000"/>
            <a:ext cx="7924800" cy="954107"/>
          </a:xfrm>
          <a:prstGeom prst="rect">
            <a:avLst/>
          </a:prstGeom>
          <a:noFill/>
        </p:spPr>
        <p:txBody>
          <a:bodyPr wrap="square" rtlCol="0">
            <a:spAutoFit/>
          </a:bodyPr>
          <a:lstStyle/>
          <a:p>
            <a:r>
              <a:rPr lang="en-US" sz="2800" dirty="0" smtClean="0"/>
              <a:t>1. </a:t>
            </a:r>
            <a:r>
              <a:rPr lang="en-US" sz="2800" dirty="0" err="1" smtClean="0"/>
              <a:t>Có</a:t>
            </a:r>
            <a:r>
              <a:rPr lang="en-US" sz="2800" dirty="0" smtClean="0"/>
              <a:t> </a:t>
            </a:r>
            <a:r>
              <a:rPr lang="en-US" sz="2800" dirty="0" err="1" smtClean="0"/>
              <a:t>mấy</a:t>
            </a:r>
            <a:r>
              <a:rPr lang="en-US" sz="2800" dirty="0" smtClean="0"/>
              <a:t> </a:t>
            </a:r>
            <a:r>
              <a:rPr lang="en-US" sz="2800" dirty="0" err="1" smtClean="0"/>
              <a:t>cách</a:t>
            </a:r>
            <a:r>
              <a:rPr lang="en-US" sz="2800" dirty="0" smtClean="0"/>
              <a:t> </a:t>
            </a:r>
            <a:r>
              <a:rPr lang="en-US" sz="2800" dirty="0" err="1" smtClean="0"/>
              <a:t>mở</a:t>
            </a:r>
            <a:r>
              <a:rPr lang="en-US" sz="2800" dirty="0" smtClean="0"/>
              <a:t> </a:t>
            </a:r>
            <a:r>
              <a:rPr lang="en-US" sz="2800" dirty="0" err="1" smtClean="0"/>
              <a:t>bài</a:t>
            </a:r>
            <a:r>
              <a:rPr lang="en-US" sz="2800" dirty="0" smtClean="0"/>
              <a:t>? </a:t>
            </a:r>
            <a:r>
              <a:rPr lang="en-US" sz="2800" dirty="0" err="1" smtClean="0"/>
              <a:t>Đó</a:t>
            </a:r>
            <a:r>
              <a:rPr lang="en-US" sz="2800" dirty="0" smtClean="0"/>
              <a:t> </a:t>
            </a:r>
            <a:r>
              <a:rPr lang="en-US" sz="2800" dirty="0" err="1" smtClean="0"/>
              <a:t>là</a:t>
            </a:r>
            <a:r>
              <a:rPr lang="en-US" sz="2800" dirty="0" smtClean="0"/>
              <a:t> </a:t>
            </a:r>
            <a:r>
              <a:rPr lang="en-US" sz="2800" dirty="0" err="1" smtClean="0"/>
              <a:t>những</a:t>
            </a:r>
            <a:r>
              <a:rPr lang="en-US" sz="2800" dirty="0" smtClean="0"/>
              <a:t> </a:t>
            </a:r>
            <a:r>
              <a:rPr lang="en-US" sz="2800" dirty="0" err="1" smtClean="0"/>
              <a:t>cách</a:t>
            </a:r>
            <a:r>
              <a:rPr lang="en-US" sz="2800" dirty="0" smtClean="0"/>
              <a:t> </a:t>
            </a:r>
            <a:r>
              <a:rPr lang="en-US" sz="2800" dirty="0" err="1" smtClean="0"/>
              <a:t>mở</a:t>
            </a:r>
            <a:r>
              <a:rPr lang="en-US" sz="2800" dirty="0" smtClean="0"/>
              <a:t> </a:t>
            </a:r>
            <a:r>
              <a:rPr lang="en-US" sz="2800" dirty="0" err="1" smtClean="0"/>
              <a:t>bài</a:t>
            </a:r>
            <a:r>
              <a:rPr lang="en-US" sz="2800" dirty="0" smtClean="0"/>
              <a:t> </a:t>
            </a:r>
            <a:r>
              <a:rPr lang="en-US" sz="2800" dirty="0" err="1" smtClean="0"/>
              <a:t>nào</a:t>
            </a:r>
            <a:r>
              <a:rPr lang="en-US" sz="2800" dirty="0" smtClean="0"/>
              <a:t>?</a:t>
            </a:r>
            <a:endParaRPr lang="en-US" sz="2800" dirty="0"/>
          </a:p>
        </p:txBody>
      </p:sp>
      <p:sp>
        <p:nvSpPr>
          <p:cNvPr id="6" name="TextBox 5"/>
          <p:cNvSpPr txBox="1"/>
          <p:nvPr/>
        </p:nvSpPr>
        <p:spPr>
          <a:xfrm>
            <a:off x="762000" y="2971800"/>
            <a:ext cx="7620000" cy="954107"/>
          </a:xfrm>
          <a:prstGeom prst="rect">
            <a:avLst/>
          </a:prstGeom>
          <a:noFill/>
        </p:spPr>
        <p:txBody>
          <a:bodyPr wrap="square" rtlCol="0">
            <a:spAutoFit/>
          </a:bodyPr>
          <a:lstStyle/>
          <a:p>
            <a:r>
              <a:rPr lang="en-US" sz="2800" dirty="0" smtClean="0"/>
              <a:t>2. </a:t>
            </a:r>
            <a:r>
              <a:rPr lang="en-US" sz="2800" dirty="0" err="1" smtClean="0"/>
              <a:t>Đọc</a:t>
            </a:r>
            <a:r>
              <a:rPr lang="en-US" sz="2800" dirty="0" smtClean="0"/>
              <a:t> </a:t>
            </a:r>
            <a:r>
              <a:rPr lang="en-US" sz="2800" dirty="0" err="1" smtClean="0"/>
              <a:t>phần</a:t>
            </a:r>
            <a:r>
              <a:rPr lang="en-US" sz="2800" dirty="0" smtClean="0"/>
              <a:t> </a:t>
            </a:r>
            <a:r>
              <a:rPr lang="en-US" sz="2800" dirty="0" err="1" smtClean="0"/>
              <a:t>mở</a:t>
            </a:r>
            <a:r>
              <a:rPr lang="en-US" sz="2800" dirty="0" smtClean="0"/>
              <a:t> </a:t>
            </a:r>
            <a:r>
              <a:rPr lang="en-US" sz="2800" dirty="0" err="1" smtClean="0"/>
              <a:t>bài</a:t>
            </a:r>
            <a:r>
              <a:rPr lang="en-US" sz="2800" dirty="0" smtClean="0"/>
              <a:t> </a:t>
            </a:r>
            <a:r>
              <a:rPr lang="en-US" sz="2800" dirty="0" err="1" smtClean="0"/>
              <a:t>gián</a:t>
            </a:r>
            <a:r>
              <a:rPr lang="en-US" sz="2800" dirty="0" smtClean="0"/>
              <a:t> </a:t>
            </a:r>
            <a:r>
              <a:rPr lang="en-US" sz="2800" dirty="0" err="1" smtClean="0"/>
              <a:t>tiếp</a:t>
            </a:r>
            <a:r>
              <a:rPr lang="en-US" sz="2800" dirty="0" smtClean="0"/>
              <a:t> </a:t>
            </a:r>
            <a:r>
              <a:rPr lang="en-US" sz="2800" dirty="0" err="1" smtClean="0"/>
              <a:t>của</a:t>
            </a:r>
            <a:r>
              <a:rPr lang="en-US" sz="2800" dirty="0" smtClean="0"/>
              <a:t> </a:t>
            </a:r>
            <a:r>
              <a:rPr lang="en-US" sz="2800" dirty="0" err="1" smtClean="0"/>
              <a:t>truyện</a:t>
            </a:r>
            <a:r>
              <a:rPr lang="en-US" sz="2800" dirty="0" smtClean="0"/>
              <a:t> “</a:t>
            </a:r>
            <a:r>
              <a:rPr lang="en-US" sz="2800" dirty="0" err="1" smtClean="0"/>
              <a:t>Hai</a:t>
            </a:r>
            <a:r>
              <a:rPr lang="en-US" sz="2800" dirty="0" smtClean="0"/>
              <a:t> </a:t>
            </a:r>
            <a:r>
              <a:rPr lang="en-US" sz="2800" dirty="0" err="1" smtClean="0"/>
              <a:t>bàn</a:t>
            </a:r>
            <a:r>
              <a:rPr lang="en-US" sz="2800" dirty="0" smtClean="0"/>
              <a:t> </a:t>
            </a:r>
            <a:r>
              <a:rPr lang="en-US" sz="2800" dirty="0" err="1" smtClean="0"/>
              <a:t>tay</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 Box 9"/>
          <p:cNvSpPr txBox="1">
            <a:spLocks noChangeArrowheads="1"/>
          </p:cNvSpPr>
          <p:nvPr/>
        </p:nvSpPr>
        <p:spPr bwMode="auto">
          <a:xfrm>
            <a:off x="838200" y="990600"/>
            <a:ext cx="27432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0000FF"/>
                </a:solidFill>
              </a:rPr>
              <a:t>I/ </a:t>
            </a:r>
            <a:r>
              <a:rPr lang="en-US" sz="2400" u="sng" dirty="0" err="1">
                <a:solidFill>
                  <a:srgbClr val="0000FF"/>
                </a:solidFill>
              </a:rPr>
              <a:t>Nhận</a:t>
            </a:r>
            <a:r>
              <a:rPr lang="en-US" sz="2400" u="sng" dirty="0">
                <a:solidFill>
                  <a:srgbClr val="0000FF"/>
                </a:solidFill>
              </a:rPr>
              <a:t> </a:t>
            </a:r>
            <a:r>
              <a:rPr lang="en-US" sz="2400" u="sng" dirty="0" err="1">
                <a:solidFill>
                  <a:srgbClr val="0000FF"/>
                </a:solidFill>
              </a:rPr>
              <a:t>xét</a:t>
            </a:r>
            <a:r>
              <a:rPr lang="en-US" sz="2400" dirty="0">
                <a:solidFill>
                  <a:srgbClr val="0000FF"/>
                </a:solidFill>
              </a:rPr>
              <a:t> :</a:t>
            </a:r>
          </a:p>
        </p:txBody>
      </p:sp>
      <p:sp>
        <p:nvSpPr>
          <p:cNvPr id="5130" name="Text Box 10"/>
          <p:cNvSpPr txBox="1">
            <a:spLocks noChangeArrowheads="1"/>
          </p:cNvSpPr>
          <p:nvPr/>
        </p:nvSpPr>
        <p:spPr bwMode="auto">
          <a:xfrm>
            <a:off x="990600" y="1752600"/>
            <a:ext cx="7315200" cy="1004887"/>
          </a:xfrm>
          <a:prstGeom prst="rect">
            <a:avLst/>
          </a:prstGeom>
          <a:noFill/>
          <a:ln w="9525">
            <a:noFill/>
            <a:miter lim="800000"/>
            <a:headEnd/>
            <a:tailEnd/>
          </a:ln>
          <a:effectLst/>
        </p:spPr>
        <p:txBody>
          <a:bodyPr>
            <a:spAutoFit/>
          </a:bodyPr>
          <a:lstStyle/>
          <a:p>
            <a:pPr>
              <a:spcBef>
                <a:spcPct val="50000"/>
              </a:spcBef>
            </a:pPr>
            <a:r>
              <a:rPr lang="en-US" sz="2400" dirty="0"/>
              <a:t>1. </a:t>
            </a:r>
            <a:r>
              <a:rPr lang="en-US" sz="2400" dirty="0" err="1"/>
              <a:t>Đọc</a:t>
            </a:r>
            <a:r>
              <a:rPr lang="en-US" sz="2400" dirty="0"/>
              <a:t> </a:t>
            </a:r>
            <a:r>
              <a:rPr lang="en-US" sz="2400" dirty="0" err="1"/>
              <a:t>lại</a:t>
            </a:r>
            <a:r>
              <a:rPr lang="en-US" sz="2400" dirty="0"/>
              <a:t> </a:t>
            </a:r>
            <a:r>
              <a:rPr lang="en-US" sz="2400" dirty="0" err="1"/>
              <a:t>truyện</a:t>
            </a:r>
            <a:r>
              <a:rPr lang="en-US" sz="2400" dirty="0"/>
              <a:t> </a:t>
            </a:r>
            <a:r>
              <a:rPr lang="en-US" sz="2400" b="1" i="1" dirty="0" err="1"/>
              <a:t>Ông</a:t>
            </a:r>
            <a:r>
              <a:rPr lang="en-US" sz="2400" b="1" i="1" dirty="0"/>
              <a:t> </a:t>
            </a:r>
            <a:r>
              <a:rPr lang="en-US" sz="2400" b="1" i="1" dirty="0" err="1"/>
              <a:t>Trạng</a:t>
            </a:r>
            <a:r>
              <a:rPr lang="en-US" sz="2400" b="1" i="1" dirty="0"/>
              <a:t> </a:t>
            </a:r>
            <a:r>
              <a:rPr lang="en-US" sz="2400" b="1" i="1" dirty="0" err="1"/>
              <a:t>thả</a:t>
            </a:r>
            <a:r>
              <a:rPr lang="en-US" sz="2400" b="1" i="1" dirty="0"/>
              <a:t> </a:t>
            </a:r>
            <a:r>
              <a:rPr lang="en-US" sz="2400" b="1" i="1" dirty="0" err="1"/>
              <a:t>diều</a:t>
            </a:r>
            <a:r>
              <a:rPr lang="en-US" sz="2400" dirty="0"/>
              <a:t>.</a:t>
            </a:r>
          </a:p>
          <a:p>
            <a:pPr>
              <a:spcBef>
                <a:spcPct val="50000"/>
              </a:spcBef>
            </a:pPr>
            <a:r>
              <a:rPr lang="en-US" sz="2400" dirty="0"/>
              <a:t>2. </a:t>
            </a:r>
            <a:r>
              <a:rPr lang="en-US" sz="2400" dirty="0" err="1"/>
              <a:t>Tìm</a:t>
            </a:r>
            <a:r>
              <a:rPr lang="en-US" sz="2400" dirty="0"/>
              <a:t> </a:t>
            </a:r>
            <a:r>
              <a:rPr lang="en-US" sz="2400" dirty="0" err="1"/>
              <a:t>đoạn</a:t>
            </a:r>
            <a:r>
              <a:rPr lang="en-US" sz="2400" dirty="0"/>
              <a:t> </a:t>
            </a:r>
            <a:r>
              <a:rPr lang="en-US" sz="2400" dirty="0" err="1"/>
              <a:t>kết</a:t>
            </a:r>
            <a:r>
              <a:rPr lang="en-US" sz="2400" dirty="0"/>
              <a:t> </a:t>
            </a:r>
            <a:r>
              <a:rPr lang="en-US" sz="2400" dirty="0" err="1"/>
              <a:t>bài</a:t>
            </a:r>
            <a:r>
              <a:rPr lang="en-US" sz="2400" dirty="0"/>
              <a:t> </a:t>
            </a:r>
            <a:r>
              <a:rPr lang="en-US" sz="2400" dirty="0" err="1"/>
              <a:t>của</a:t>
            </a:r>
            <a:r>
              <a:rPr lang="en-US" sz="2400" dirty="0"/>
              <a:t> </a:t>
            </a:r>
            <a:r>
              <a:rPr lang="en-US" sz="2400" dirty="0" err="1"/>
              <a:t>truyện</a:t>
            </a:r>
            <a:r>
              <a:rPr lang="en-US" sz="2400" dirty="0"/>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228600" y="304800"/>
            <a:ext cx="3962400" cy="366713"/>
          </a:xfrm>
          <a:prstGeom prst="rect">
            <a:avLst/>
          </a:prstGeom>
          <a:noFill/>
          <a:ln w="9525">
            <a:noFill/>
            <a:miter lim="800000"/>
            <a:headEnd/>
            <a:tailEnd/>
          </a:ln>
          <a:effectLst/>
        </p:spPr>
        <p:txBody>
          <a:bodyPr>
            <a:spAutoFit/>
          </a:bodyPr>
          <a:lstStyle/>
          <a:p>
            <a:pPr>
              <a:spcBef>
                <a:spcPct val="50000"/>
              </a:spcBef>
            </a:pPr>
            <a:endParaRPr lang="en-US">
              <a:cs typeface="Arial" pitchFamily="34" charset="0"/>
            </a:endParaRPr>
          </a:p>
        </p:txBody>
      </p:sp>
      <p:sp>
        <p:nvSpPr>
          <p:cNvPr id="18437" name="Text Box 5"/>
          <p:cNvSpPr txBox="1">
            <a:spLocks noChangeArrowheads="1"/>
          </p:cNvSpPr>
          <p:nvPr/>
        </p:nvSpPr>
        <p:spPr bwMode="auto">
          <a:xfrm>
            <a:off x="0" y="0"/>
            <a:ext cx="8763000" cy="396875"/>
          </a:xfrm>
          <a:prstGeom prst="rect">
            <a:avLst/>
          </a:prstGeom>
          <a:noFill/>
          <a:ln w="9525">
            <a:noFill/>
            <a:miter lim="800000"/>
            <a:headEnd/>
            <a:tailEnd/>
          </a:ln>
          <a:effectLst/>
        </p:spPr>
        <p:txBody>
          <a:bodyPr>
            <a:spAutoFit/>
          </a:bodyPr>
          <a:lstStyle/>
          <a:p>
            <a:pPr>
              <a:spcBef>
                <a:spcPct val="50000"/>
              </a:spcBef>
            </a:pPr>
            <a:r>
              <a:rPr lang="en-US" sz="2000">
                <a:solidFill>
                  <a:srgbClr val="0000CC"/>
                </a:solidFill>
                <a:cs typeface="Arial" pitchFamily="34" charset="0"/>
              </a:rPr>
              <a:t>1. Đọc lại truyện Ông Trạng thả diều.</a:t>
            </a:r>
          </a:p>
        </p:txBody>
      </p:sp>
      <p:sp>
        <p:nvSpPr>
          <p:cNvPr id="18438" name="Text Box 6"/>
          <p:cNvSpPr txBox="1">
            <a:spLocks noChangeArrowheads="1"/>
          </p:cNvSpPr>
          <p:nvPr/>
        </p:nvSpPr>
        <p:spPr bwMode="auto">
          <a:xfrm>
            <a:off x="381000" y="381000"/>
            <a:ext cx="800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CC3300"/>
                </a:solidFill>
                <a:cs typeface="Arial" pitchFamily="34" charset="0"/>
              </a:rPr>
              <a:t>Ông Trạng thả diều</a:t>
            </a:r>
          </a:p>
        </p:txBody>
      </p:sp>
      <p:sp>
        <p:nvSpPr>
          <p:cNvPr id="18439" name="Text Box 7"/>
          <p:cNvSpPr txBox="1">
            <a:spLocks noChangeArrowheads="1"/>
          </p:cNvSpPr>
          <p:nvPr/>
        </p:nvSpPr>
        <p:spPr bwMode="auto">
          <a:xfrm>
            <a:off x="0" y="762000"/>
            <a:ext cx="9144000" cy="4724400"/>
          </a:xfrm>
          <a:prstGeom prst="rect">
            <a:avLst/>
          </a:prstGeom>
          <a:noFill/>
          <a:ln w="9525">
            <a:noFill/>
            <a:miter lim="800000"/>
            <a:headEnd/>
            <a:tailEnd/>
          </a:ln>
          <a:effectLst/>
        </p:spPr>
        <p:txBody>
          <a:bodyPr>
            <a:spAutoFit/>
          </a:bodyPr>
          <a:lstStyle/>
          <a:p>
            <a:pPr>
              <a:spcBef>
                <a:spcPct val="50000"/>
              </a:spcBef>
            </a:pPr>
            <a:r>
              <a:rPr lang="en-US" sz="2400">
                <a:cs typeface="Arial" pitchFamily="34" charset="0"/>
              </a:rPr>
              <a:t>       </a:t>
            </a:r>
            <a:r>
              <a:rPr lang="en-US" sz="2000">
                <a:cs typeface="Arial" pitchFamily="34" charset="0"/>
              </a:rPr>
              <a:t>Vào đời vua Trần Thái Tông, có một gia đình nghèo sinh được cậu con trai đặt tên là Nguyễn Hiền. Chú bé rất ham thả diều. Lúc còn bé, chú đã biết làm lấy diều để chơi.</a:t>
            </a:r>
          </a:p>
          <a:p>
            <a:pPr>
              <a:spcBef>
                <a:spcPct val="50000"/>
              </a:spcBef>
            </a:pPr>
            <a:r>
              <a:rPr lang="en-US" sz="2000">
                <a:cs typeface="Arial" pitchFamily="34" charset="0"/>
              </a:rPr>
              <a:t>       Lên sáu tuổi, chú học ông thầy trong làng. Thầy phải kinh ngạc vì chú học đến đâu hiểu ngay đến đó và có trí nhớ lạ thường. Có hôm, chú thuộc hai mươi trang sách mà vẫn có thì giờ chơi diều.</a:t>
            </a:r>
          </a:p>
          <a:p>
            <a:pPr>
              <a:spcBef>
                <a:spcPct val="50000"/>
              </a:spcBef>
            </a:pPr>
            <a:r>
              <a:rPr lang="en-US" sz="2000">
                <a:cs typeface="Arial" pitchFamily="34" charset="0"/>
              </a:rPr>
              <a:t>        Sau vì nhà nghèo quá, chú phải bỏ học. Ban ngày, đi chăn trâu,dù mưa gió thế nào, chú cũng đứng ngoài lớp nghe giảng nhờ. Tối đến, chú đợi bạn học thuộc bài mới mượn vở về học. Đã học thì cũng phải đèn sách như ai nhưng sách của chú là lưng trâu, nền cát, bút là ngón tay hay mảnh gạch vỡ, còn đèn là vỏ trứng thả đom đóm vào trong. Bận làm, bận học như thế mà cánh diều của chú vẫn bay cao, tiếng sáo vẫn vi vút tầng mây. Mỗi lần có kì thi ở trường, chú làm bài vào lá chuối khô và nhờ bạn xin thầy chấm hộ. Bài của chú chữ tốt văn hay, vượt xa các học trò của thầy.</a:t>
            </a:r>
          </a:p>
        </p:txBody>
      </p:sp>
      <p:sp>
        <p:nvSpPr>
          <p:cNvPr id="18440" name="Text Box 8"/>
          <p:cNvSpPr txBox="1">
            <a:spLocks noChangeArrowheads="1"/>
          </p:cNvSpPr>
          <p:nvPr/>
        </p:nvSpPr>
        <p:spPr bwMode="auto">
          <a:xfrm>
            <a:off x="0" y="5638800"/>
            <a:ext cx="9144000" cy="701675"/>
          </a:xfrm>
          <a:prstGeom prst="rect">
            <a:avLst/>
          </a:prstGeom>
          <a:noFill/>
          <a:ln w="9525">
            <a:noFill/>
            <a:miter lim="800000"/>
            <a:headEnd/>
            <a:tailEnd/>
          </a:ln>
          <a:effectLst/>
        </p:spPr>
        <p:txBody>
          <a:bodyPr>
            <a:spAutoFit/>
          </a:bodyPr>
          <a:lstStyle/>
          <a:p>
            <a:pPr>
              <a:spcBef>
                <a:spcPct val="50000"/>
              </a:spcBef>
            </a:pPr>
            <a:r>
              <a:rPr lang="en-US" sz="2000" dirty="0">
                <a:cs typeface="Arial" pitchFamily="34" charset="0"/>
              </a:rPr>
              <a:t>        </a:t>
            </a:r>
            <a:r>
              <a:rPr lang="en-US" sz="2000" dirty="0" err="1">
                <a:cs typeface="Arial" pitchFamily="34" charset="0"/>
              </a:rPr>
              <a:t>Thế</a:t>
            </a:r>
            <a:r>
              <a:rPr lang="en-US" sz="2000" dirty="0">
                <a:cs typeface="Arial" pitchFamily="34" charset="0"/>
              </a:rPr>
              <a:t> </a:t>
            </a:r>
            <a:r>
              <a:rPr lang="en-US" sz="2000" dirty="0" err="1">
                <a:cs typeface="Arial" pitchFamily="34" charset="0"/>
              </a:rPr>
              <a:t>rồi</a:t>
            </a:r>
            <a:r>
              <a:rPr lang="en-US" sz="2000" dirty="0">
                <a:cs typeface="Arial" pitchFamily="34" charset="0"/>
              </a:rPr>
              <a:t> </a:t>
            </a:r>
            <a:r>
              <a:rPr lang="en-US" sz="2000" dirty="0" err="1">
                <a:cs typeface="Arial" pitchFamily="34" charset="0"/>
              </a:rPr>
              <a:t>vua</a:t>
            </a:r>
            <a:r>
              <a:rPr lang="en-US" sz="2000" dirty="0">
                <a:cs typeface="Arial" pitchFamily="34" charset="0"/>
              </a:rPr>
              <a:t> </a:t>
            </a:r>
            <a:r>
              <a:rPr lang="en-US" sz="2000" dirty="0" err="1">
                <a:cs typeface="Arial" pitchFamily="34" charset="0"/>
              </a:rPr>
              <a:t>mở</a:t>
            </a:r>
            <a:r>
              <a:rPr lang="en-US" sz="2000" dirty="0">
                <a:cs typeface="Arial" pitchFamily="34" charset="0"/>
              </a:rPr>
              <a:t> </a:t>
            </a:r>
            <a:r>
              <a:rPr lang="en-US" sz="2000" dirty="0" err="1">
                <a:cs typeface="Arial" pitchFamily="34" charset="0"/>
              </a:rPr>
              <a:t>khoa</a:t>
            </a:r>
            <a:r>
              <a:rPr lang="en-US" sz="2000" dirty="0">
                <a:cs typeface="Arial" pitchFamily="34" charset="0"/>
              </a:rPr>
              <a:t> </a:t>
            </a:r>
            <a:r>
              <a:rPr lang="en-US" sz="2000" dirty="0" err="1">
                <a:cs typeface="Arial" pitchFamily="34" charset="0"/>
              </a:rPr>
              <a:t>thi</a:t>
            </a:r>
            <a:r>
              <a:rPr lang="en-US" sz="2000" dirty="0">
                <a:cs typeface="Arial" pitchFamily="34" charset="0"/>
              </a:rPr>
              <a:t>. </a:t>
            </a:r>
            <a:r>
              <a:rPr lang="en-US" sz="2000" dirty="0" err="1">
                <a:cs typeface="Arial" pitchFamily="34" charset="0"/>
              </a:rPr>
              <a:t>Chú</a:t>
            </a:r>
            <a:r>
              <a:rPr lang="en-US" sz="2000" dirty="0">
                <a:cs typeface="Arial" pitchFamily="34" charset="0"/>
              </a:rPr>
              <a:t> </a:t>
            </a:r>
            <a:r>
              <a:rPr lang="en-US" sz="2000" dirty="0" err="1">
                <a:cs typeface="Arial" pitchFamily="34" charset="0"/>
              </a:rPr>
              <a:t>bé</a:t>
            </a:r>
            <a:r>
              <a:rPr lang="en-US" sz="2000" dirty="0">
                <a:cs typeface="Arial" pitchFamily="34" charset="0"/>
              </a:rPr>
              <a:t> </a:t>
            </a:r>
            <a:r>
              <a:rPr lang="en-US" sz="2000" dirty="0" err="1">
                <a:cs typeface="Arial" pitchFamily="34" charset="0"/>
              </a:rPr>
              <a:t>thả</a:t>
            </a:r>
            <a:r>
              <a:rPr lang="en-US" sz="2000" dirty="0">
                <a:cs typeface="Arial" pitchFamily="34" charset="0"/>
              </a:rPr>
              <a:t> </a:t>
            </a:r>
            <a:r>
              <a:rPr lang="en-US" sz="2000" dirty="0" err="1">
                <a:cs typeface="Arial" pitchFamily="34" charset="0"/>
              </a:rPr>
              <a:t>diều</a:t>
            </a:r>
            <a:r>
              <a:rPr lang="en-US" sz="2000" dirty="0">
                <a:cs typeface="Arial" pitchFamily="34" charset="0"/>
              </a:rPr>
              <a:t> </a:t>
            </a:r>
            <a:r>
              <a:rPr lang="en-US" sz="2000" dirty="0" err="1">
                <a:cs typeface="Arial" pitchFamily="34" charset="0"/>
              </a:rPr>
              <a:t>đỗ</a:t>
            </a:r>
            <a:r>
              <a:rPr lang="en-US" sz="2000" dirty="0">
                <a:cs typeface="Arial" pitchFamily="34" charset="0"/>
              </a:rPr>
              <a:t> </a:t>
            </a:r>
            <a:r>
              <a:rPr lang="en-US" sz="2000" dirty="0" err="1">
                <a:cs typeface="Arial" pitchFamily="34" charset="0"/>
              </a:rPr>
              <a:t>trạng</a:t>
            </a:r>
            <a:r>
              <a:rPr lang="en-US" sz="2000" dirty="0">
                <a:cs typeface="Arial" pitchFamily="34" charset="0"/>
              </a:rPr>
              <a:t> </a:t>
            </a:r>
            <a:r>
              <a:rPr lang="en-US" sz="2000" dirty="0" err="1">
                <a:cs typeface="Arial" pitchFamily="34" charset="0"/>
              </a:rPr>
              <a:t>nguyên</a:t>
            </a:r>
            <a:r>
              <a:rPr lang="en-US" sz="2000" dirty="0">
                <a:cs typeface="Arial" pitchFamily="34" charset="0"/>
              </a:rPr>
              <a:t>. </a:t>
            </a:r>
            <a:r>
              <a:rPr lang="en-US" sz="2000" dirty="0" err="1">
                <a:cs typeface="Arial" pitchFamily="34" charset="0"/>
              </a:rPr>
              <a:t>Ông</a:t>
            </a:r>
            <a:r>
              <a:rPr lang="en-US" sz="2000" dirty="0">
                <a:cs typeface="Arial" pitchFamily="34" charset="0"/>
              </a:rPr>
              <a:t> </a:t>
            </a:r>
            <a:r>
              <a:rPr lang="en-US" sz="2000" dirty="0" err="1">
                <a:cs typeface="Arial" pitchFamily="34" charset="0"/>
              </a:rPr>
              <a:t>Trạng</a:t>
            </a:r>
            <a:r>
              <a:rPr lang="en-US" sz="2000" dirty="0">
                <a:cs typeface="Arial" pitchFamily="34" charset="0"/>
              </a:rPr>
              <a:t> </a:t>
            </a:r>
            <a:r>
              <a:rPr lang="en-US" sz="2000" dirty="0" err="1">
                <a:cs typeface="Arial" pitchFamily="34" charset="0"/>
              </a:rPr>
              <a:t>khi</a:t>
            </a:r>
            <a:r>
              <a:rPr lang="en-US" sz="2000" dirty="0">
                <a:cs typeface="Arial" pitchFamily="34" charset="0"/>
              </a:rPr>
              <a:t> </a:t>
            </a:r>
            <a:r>
              <a:rPr lang="en-US" sz="2000" dirty="0" err="1">
                <a:cs typeface="Arial" pitchFamily="34" charset="0"/>
              </a:rPr>
              <a:t>ấy</a:t>
            </a:r>
            <a:r>
              <a:rPr lang="en-US" sz="2000" dirty="0">
                <a:cs typeface="Arial" pitchFamily="34" charset="0"/>
              </a:rPr>
              <a:t> </a:t>
            </a:r>
            <a:r>
              <a:rPr lang="en-US" sz="2000" dirty="0" err="1">
                <a:cs typeface="Arial" pitchFamily="34" charset="0"/>
              </a:rPr>
              <a:t>mới</a:t>
            </a:r>
            <a:r>
              <a:rPr lang="en-US" sz="2000" dirty="0">
                <a:cs typeface="Arial" pitchFamily="34" charset="0"/>
              </a:rPr>
              <a:t> </a:t>
            </a:r>
            <a:r>
              <a:rPr lang="en-US" sz="2000" dirty="0" err="1">
                <a:cs typeface="Arial" pitchFamily="34" charset="0"/>
              </a:rPr>
              <a:t>có</a:t>
            </a:r>
            <a:r>
              <a:rPr lang="en-US" sz="2000" dirty="0">
                <a:cs typeface="Arial" pitchFamily="34" charset="0"/>
              </a:rPr>
              <a:t> </a:t>
            </a:r>
            <a:r>
              <a:rPr lang="en-US" sz="2000" dirty="0" err="1">
                <a:cs typeface="Arial" pitchFamily="34" charset="0"/>
              </a:rPr>
              <a:t>mười</a:t>
            </a:r>
            <a:r>
              <a:rPr lang="en-US" sz="2000" dirty="0">
                <a:cs typeface="Arial" pitchFamily="34" charset="0"/>
              </a:rPr>
              <a:t> </a:t>
            </a:r>
            <a:r>
              <a:rPr lang="en-US" sz="2000" dirty="0" err="1">
                <a:cs typeface="Arial" pitchFamily="34" charset="0"/>
              </a:rPr>
              <a:t>ba</a:t>
            </a:r>
            <a:r>
              <a:rPr lang="en-US" sz="2000" dirty="0">
                <a:cs typeface="Arial" pitchFamily="34" charset="0"/>
              </a:rPr>
              <a:t> </a:t>
            </a:r>
            <a:r>
              <a:rPr lang="en-US" sz="2000" dirty="0" err="1">
                <a:cs typeface="Arial" pitchFamily="34" charset="0"/>
              </a:rPr>
              <a:t>tuổi</a:t>
            </a:r>
            <a:r>
              <a:rPr lang="en-US" sz="2000" dirty="0">
                <a:cs typeface="Arial" pitchFamily="34" charset="0"/>
              </a:rPr>
              <a:t>. </a:t>
            </a:r>
            <a:r>
              <a:rPr lang="en-US" sz="2000" dirty="0" err="1">
                <a:cs typeface="Arial" pitchFamily="34" charset="0"/>
              </a:rPr>
              <a:t>Đó</a:t>
            </a:r>
            <a:r>
              <a:rPr lang="en-US" sz="2000" dirty="0">
                <a:cs typeface="Arial" pitchFamily="34" charset="0"/>
              </a:rPr>
              <a:t> </a:t>
            </a:r>
            <a:r>
              <a:rPr lang="en-US" sz="2000" dirty="0" err="1">
                <a:cs typeface="Arial" pitchFamily="34" charset="0"/>
              </a:rPr>
              <a:t>là</a:t>
            </a:r>
            <a:r>
              <a:rPr lang="en-US" sz="2000" dirty="0">
                <a:cs typeface="Arial" pitchFamily="34" charset="0"/>
              </a:rPr>
              <a:t> </a:t>
            </a:r>
            <a:r>
              <a:rPr lang="en-US" sz="2000" dirty="0" err="1">
                <a:cs typeface="Arial" pitchFamily="34" charset="0"/>
              </a:rPr>
              <a:t>Trạng</a:t>
            </a:r>
            <a:r>
              <a:rPr lang="en-US" sz="2000" dirty="0">
                <a:cs typeface="Arial" pitchFamily="34" charset="0"/>
              </a:rPr>
              <a:t> </a:t>
            </a:r>
            <a:r>
              <a:rPr lang="en-US" sz="2000" dirty="0" err="1">
                <a:cs typeface="Arial" pitchFamily="34" charset="0"/>
              </a:rPr>
              <a:t>nguyên</a:t>
            </a:r>
            <a:r>
              <a:rPr lang="en-US" sz="2000" dirty="0">
                <a:cs typeface="Arial" pitchFamily="34" charset="0"/>
              </a:rPr>
              <a:t> </a:t>
            </a:r>
            <a:r>
              <a:rPr lang="en-US" sz="2000" dirty="0" err="1">
                <a:cs typeface="Arial" pitchFamily="34" charset="0"/>
              </a:rPr>
              <a:t>trẻ</a:t>
            </a:r>
            <a:r>
              <a:rPr lang="en-US" sz="2000" dirty="0">
                <a:cs typeface="Arial" pitchFamily="34" charset="0"/>
              </a:rPr>
              <a:t> </a:t>
            </a:r>
            <a:r>
              <a:rPr lang="en-US" sz="2000" dirty="0" err="1">
                <a:cs typeface="Arial" pitchFamily="34" charset="0"/>
              </a:rPr>
              <a:t>nhất</a:t>
            </a:r>
            <a:r>
              <a:rPr lang="en-US" sz="2000" dirty="0">
                <a:cs typeface="Arial" pitchFamily="34" charset="0"/>
              </a:rPr>
              <a:t> </a:t>
            </a:r>
            <a:r>
              <a:rPr lang="en-US" sz="2000" dirty="0" err="1">
                <a:cs typeface="Arial" pitchFamily="34" charset="0"/>
              </a:rPr>
              <a:t>của</a:t>
            </a:r>
            <a:r>
              <a:rPr lang="en-US" sz="2000" dirty="0">
                <a:cs typeface="Arial" pitchFamily="34" charset="0"/>
              </a:rPr>
              <a:t> </a:t>
            </a:r>
            <a:r>
              <a:rPr lang="en-US" sz="2000" dirty="0" err="1">
                <a:cs typeface="Arial" pitchFamily="34" charset="0"/>
              </a:rPr>
              <a:t>nước</a:t>
            </a:r>
            <a:r>
              <a:rPr lang="en-US" sz="2000" dirty="0">
                <a:cs typeface="Arial" pitchFamily="34" charset="0"/>
              </a:rPr>
              <a:t> Nam </a:t>
            </a:r>
            <a:r>
              <a:rPr lang="en-US" sz="2000" dirty="0" err="1">
                <a:cs typeface="Arial" pitchFamily="34" charset="0"/>
              </a:rPr>
              <a:t>ta</a:t>
            </a:r>
            <a:r>
              <a:rPr lang="en-US" sz="2000" dirty="0">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diamond(in)">
                                      <p:cBhvr>
                                        <p:cTn id="7" dur="500"/>
                                        <p:tgtEl>
                                          <p:spTgt spid="1843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diamond(in)">
                                      <p:cBhvr>
                                        <p:cTn id="10" dur="2000"/>
                                        <p:tgtEl>
                                          <p:spTgt spid="18439"/>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diamond(in)">
                                      <p:cBhvr>
                                        <p:cTn id="13" dur="2000"/>
                                        <p:tgtEl>
                                          <p:spTgt spid="1844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mph" presetSubtype="2" fill="hold" grpId="1" nodeType="clickEffect">
                                  <p:stCondLst>
                                    <p:cond delay="0"/>
                                  </p:stCondLst>
                                  <p:childTnLst>
                                    <p:animClr clrSpc="rgb" dir="cw">
                                      <p:cBhvr override="childStyle">
                                        <p:cTn id="17" dur="2000" fill="hold"/>
                                        <p:tgtEl>
                                          <p:spTgt spid="18440"/>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P spid="18440" grpId="0"/>
      <p:bldP spid="1844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 Box 9"/>
          <p:cNvSpPr txBox="1">
            <a:spLocks noChangeArrowheads="1"/>
          </p:cNvSpPr>
          <p:nvPr/>
        </p:nvSpPr>
        <p:spPr bwMode="auto">
          <a:xfrm>
            <a:off x="838200" y="990600"/>
            <a:ext cx="27432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0000FF"/>
                </a:solidFill>
              </a:rPr>
              <a:t>I/ </a:t>
            </a:r>
            <a:r>
              <a:rPr lang="en-US" sz="2400" u="sng" dirty="0" err="1">
                <a:solidFill>
                  <a:srgbClr val="0000FF"/>
                </a:solidFill>
              </a:rPr>
              <a:t>Nhận</a:t>
            </a:r>
            <a:r>
              <a:rPr lang="en-US" sz="2400" u="sng" dirty="0">
                <a:solidFill>
                  <a:srgbClr val="0000FF"/>
                </a:solidFill>
              </a:rPr>
              <a:t> </a:t>
            </a:r>
            <a:r>
              <a:rPr lang="en-US" sz="2400" u="sng" dirty="0" err="1">
                <a:solidFill>
                  <a:srgbClr val="0000FF"/>
                </a:solidFill>
              </a:rPr>
              <a:t>xét</a:t>
            </a:r>
            <a:r>
              <a:rPr lang="en-US" sz="2400" dirty="0">
                <a:solidFill>
                  <a:srgbClr val="0000FF"/>
                </a:solidFill>
              </a:rPr>
              <a:t> :</a:t>
            </a:r>
          </a:p>
        </p:txBody>
      </p:sp>
      <p:sp>
        <p:nvSpPr>
          <p:cNvPr id="5130" name="Text Box 10"/>
          <p:cNvSpPr txBox="1">
            <a:spLocks noChangeArrowheads="1"/>
          </p:cNvSpPr>
          <p:nvPr/>
        </p:nvSpPr>
        <p:spPr bwMode="auto">
          <a:xfrm>
            <a:off x="990600" y="1752600"/>
            <a:ext cx="7315200" cy="1004887"/>
          </a:xfrm>
          <a:prstGeom prst="rect">
            <a:avLst/>
          </a:prstGeom>
          <a:noFill/>
          <a:ln w="9525">
            <a:noFill/>
            <a:miter lim="800000"/>
            <a:headEnd/>
            <a:tailEnd/>
          </a:ln>
          <a:effectLst/>
        </p:spPr>
        <p:txBody>
          <a:bodyPr>
            <a:spAutoFit/>
          </a:bodyPr>
          <a:lstStyle/>
          <a:p>
            <a:pPr>
              <a:spcBef>
                <a:spcPct val="50000"/>
              </a:spcBef>
            </a:pPr>
            <a:r>
              <a:rPr lang="en-US" sz="2400" dirty="0"/>
              <a:t>1. </a:t>
            </a:r>
            <a:r>
              <a:rPr lang="en-US" sz="2400" dirty="0" err="1"/>
              <a:t>Đọc</a:t>
            </a:r>
            <a:r>
              <a:rPr lang="en-US" sz="2400" dirty="0"/>
              <a:t> </a:t>
            </a:r>
            <a:r>
              <a:rPr lang="en-US" sz="2400" dirty="0" err="1"/>
              <a:t>lại</a:t>
            </a:r>
            <a:r>
              <a:rPr lang="en-US" sz="2400" dirty="0"/>
              <a:t> </a:t>
            </a:r>
            <a:r>
              <a:rPr lang="en-US" sz="2400" dirty="0" err="1"/>
              <a:t>truyện</a:t>
            </a:r>
            <a:r>
              <a:rPr lang="en-US" sz="2400" dirty="0"/>
              <a:t> </a:t>
            </a:r>
            <a:r>
              <a:rPr lang="en-US" sz="2400" b="1" i="1" dirty="0" err="1"/>
              <a:t>Ông</a:t>
            </a:r>
            <a:r>
              <a:rPr lang="en-US" sz="2400" b="1" i="1" dirty="0"/>
              <a:t> </a:t>
            </a:r>
            <a:r>
              <a:rPr lang="en-US" sz="2400" b="1" i="1" dirty="0" err="1"/>
              <a:t>Trạng</a:t>
            </a:r>
            <a:r>
              <a:rPr lang="en-US" sz="2400" b="1" i="1" dirty="0"/>
              <a:t> </a:t>
            </a:r>
            <a:r>
              <a:rPr lang="en-US" sz="2400" b="1" i="1" dirty="0" err="1"/>
              <a:t>thả</a:t>
            </a:r>
            <a:r>
              <a:rPr lang="en-US" sz="2400" b="1" i="1" dirty="0"/>
              <a:t> </a:t>
            </a:r>
            <a:r>
              <a:rPr lang="en-US" sz="2400" b="1" i="1" dirty="0" err="1"/>
              <a:t>diều</a:t>
            </a:r>
            <a:r>
              <a:rPr lang="en-US" sz="2400" dirty="0"/>
              <a:t>.</a:t>
            </a:r>
          </a:p>
          <a:p>
            <a:pPr>
              <a:spcBef>
                <a:spcPct val="50000"/>
              </a:spcBef>
            </a:pPr>
            <a:r>
              <a:rPr lang="en-US" sz="2400" dirty="0"/>
              <a:t>2. </a:t>
            </a:r>
            <a:r>
              <a:rPr lang="en-US" sz="2400" dirty="0" err="1"/>
              <a:t>Tìm</a:t>
            </a:r>
            <a:r>
              <a:rPr lang="en-US" sz="2400" dirty="0"/>
              <a:t> </a:t>
            </a:r>
            <a:r>
              <a:rPr lang="en-US" sz="2400" dirty="0" err="1"/>
              <a:t>đoạn</a:t>
            </a:r>
            <a:r>
              <a:rPr lang="en-US" sz="2400" dirty="0"/>
              <a:t> </a:t>
            </a:r>
            <a:r>
              <a:rPr lang="en-US" sz="2400" dirty="0" err="1"/>
              <a:t>kết</a:t>
            </a:r>
            <a:r>
              <a:rPr lang="en-US" sz="2400" dirty="0"/>
              <a:t> </a:t>
            </a:r>
            <a:r>
              <a:rPr lang="en-US" sz="2400" dirty="0" err="1"/>
              <a:t>bài</a:t>
            </a:r>
            <a:r>
              <a:rPr lang="en-US" sz="2400" dirty="0"/>
              <a:t> </a:t>
            </a:r>
            <a:r>
              <a:rPr lang="en-US" sz="2400" dirty="0" err="1"/>
              <a:t>của</a:t>
            </a:r>
            <a:r>
              <a:rPr lang="en-US" sz="2400" dirty="0"/>
              <a:t> </a:t>
            </a:r>
            <a:r>
              <a:rPr lang="en-US" sz="2400" dirty="0" err="1"/>
              <a:t>truyện</a:t>
            </a:r>
            <a:r>
              <a:rPr lang="en-US" sz="2400" dirty="0"/>
              <a:t>.</a:t>
            </a:r>
          </a:p>
        </p:txBody>
      </p:sp>
      <p:sp>
        <p:nvSpPr>
          <p:cNvPr id="5131" name="Text Box 11"/>
          <p:cNvSpPr txBox="1">
            <a:spLocks noChangeArrowheads="1"/>
          </p:cNvSpPr>
          <p:nvPr/>
        </p:nvSpPr>
        <p:spPr bwMode="auto">
          <a:xfrm>
            <a:off x="1143000" y="2819400"/>
            <a:ext cx="7543800" cy="1187450"/>
          </a:xfrm>
          <a:prstGeom prst="rect">
            <a:avLst/>
          </a:prstGeom>
          <a:noFill/>
          <a:ln w="9525">
            <a:noFill/>
            <a:miter lim="800000"/>
            <a:headEnd/>
            <a:tailEnd/>
          </a:ln>
          <a:effectLst/>
        </p:spPr>
        <p:txBody>
          <a:bodyPr>
            <a:spAutoFit/>
          </a:bodyPr>
          <a:lstStyle/>
          <a:p>
            <a:pPr algn="just">
              <a:spcBef>
                <a:spcPct val="50000"/>
              </a:spcBef>
            </a:pPr>
            <a:r>
              <a:rPr lang="en-US" sz="2400" dirty="0"/>
              <a:t>  </a:t>
            </a:r>
            <a:r>
              <a:rPr lang="en-US" sz="2400" dirty="0" err="1"/>
              <a:t>Thế</a:t>
            </a:r>
            <a:r>
              <a:rPr lang="en-US" sz="2400" dirty="0"/>
              <a:t> </a:t>
            </a:r>
            <a:r>
              <a:rPr lang="en-US" sz="2400" dirty="0" err="1"/>
              <a:t>rồi</a:t>
            </a:r>
            <a:r>
              <a:rPr lang="en-US" sz="2400" dirty="0"/>
              <a:t> </a:t>
            </a:r>
            <a:r>
              <a:rPr lang="en-US" sz="2400" dirty="0" err="1"/>
              <a:t>vua</a:t>
            </a:r>
            <a:r>
              <a:rPr lang="en-US" sz="2400" dirty="0"/>
              <a:t> </a:t>
            </a:r>
            <a:r>
              <a:rPr lang="en-US" sz="2400" dirty="0" err="1"/>
              <a:t>mở</a:t>
            </a:r>
            <a:r>
              <a:rPr lang="en-US" sz="2400" dirty="0"/>
              <a:t> </a:t>
            </a:r>
            <a:r>
              <a:rPr lang="en-US" sz="2400" dirty="0" err="1"/>
              <a:t>khoa</a:t>
            </a:r>
            <a:r>
              <a:rPr lang="en-US" sz="2400" dirty="0"/>
              <a:t> </a:t>
            </a:r>
            <a:r>
              <a:rPr lang="en-US" sz="2400" dirty="0" err="1"/>
              <a:t>thi</a:t>
            </a:r>
            <a:r>
              <a:rPr lang="en-US" sz="2400" dirty="0"/>
              <a:t>. </a:t>
            </a:r>
            <a:r>
              <a:rPr lang="en-US" sz="2400" dirty="0" err="1"/>
              <a:t>Chú</a:t>
            </a:r>
            <a:r>
              <a:rPr lang="en-US" sz="2400" dirty="0"/>
              <a:t> </a:t>
            </a:r>
            <a:r>
              <a:rPr lang="en-US" sz="2400" dirty="0" err="1"/>
              <a:t>bé</a:t>
            </a:r>
            <a:r>
              <a:rPr lang="en-US" sz="2400" dirty="0"/>
              <a:t> </a:t>
            </a:r>
            <a:r>
              <a:rPr lang="en-US" sz="2400" dirty="0" err="1"/>
              <a:t>thả</a:t>
            </a:r>
            <a:r>
              <a:rPr lang="en-US" sz="2400" dirty="0"/>
              <a:t> </a:t>
            </a:r>
            <a:r>
              <a:rPr lang="en-US" sz="2400" dirty="0" err="1"/>
              <a:t>diều</a:t>
            </a:r>
            <a:r>
              <a:rPr lang="en-US" sz="2400" dirty="0"/>
              <a:t> </a:t>
            </a:r>
            <a:r>
              <a:rPr lang="en-US" sz="2400" dirty="0" err="1"/>
              <a:t>đỗ</a:t>
            </a:r>
            <a:r>
              <a:rPr lang="en-US" sz="2400" dirty="0"/>
              <a:t> </a:t>
            </a:r>
            <a:r>
              <a:rPr lang="en-US" sz="2400" dirty="0" err="1"/>
              <a:t>Trạng</a:t>
            </a:r>
            <a:r>
              <a:rPr lang="en-US" sz="2400" dirty="0"/>
              <a:t> </a:t>
            </a:r>
            <a:r>
              <a:rPr lang="en-US" sz="2400" dirty="0" err="1"/>
              <a:t>nguyên</a:t>
            </a:r>
            <a:r>
              <a:rPr lang="en-US" sz="2400" dirty="0"/>
              <a:t>. </a:t>
            </a:r>
            <a:r>
              <a:rPr lang="en-US" sz="2400" dirty="0" err="1"/>
              <a:t>Ông</a:t>
            </a:r>
            <a:r>
              <a:rPr lang="en-US" sz="2400" dirty="0"/>
              <a:t> </a:t>
            </a:r>
            <a:r>
              <a:rPr lang="en-US" sz="2400" dirty="0" err="1"/>
              <a:t>Trạng</a:t>
            </a:r>
            <a:r>
              <a:rPr lang="en-US" sz="2400" dirty="0"/>
              <a:t> </a:t>
            </a:r>
            <a:r>
              <a:rPr lang="en-US" sz="2400" dirty="0" err="1"/>
              <a:t>khi</a:t>
            </a:r>
            <a:r>
              <a:rPr lang="en-US" sz="2400" dirty="0"/>
              <a:t> </a:t>
            </a:r>
            <a:r>
              <a:rPr lang="en-US" sz="2400" dirty="0" err="1"/>
              <a:t>ấy</a:t>
            </a:r>
            <a:r>
              <a:rPr lang="en-US" sz="2400" dirty="0"/>
              <a:t> </a:t>
            </a:r>
            <a:r>
              <a:rPr lang="en-US" sz="2400" dirty="0" err="1"/>
              <a:t>mới</a:t>
            </a:r>
            <a:r>
              <a:rPr lang="en-US" sz="2400" dirty="0"/>
              <a:t> </a:t>
            </a:r>
            <a:r>
              <a:rPr lang="en-US" sz="2400" dirty="0" err="1"/>
              <a:t>mười</a:t>
            </a:r>
            <a:r>
              <a:rPr lang="en-US" sz="2400" dirty="0"/>
              <a:t> </a:t>
            </a:r>
            <a:r>
              <a:rPr lang="en-US" sz="2400" dirty="0" err="1"/>
              <a:t>ba</a:t>
            </a:r>
            <a:r>
              <a:rPr lang="en-US" sz="2400" dirty="0"/>
              <a:t> </a:t>
            </a:r>
            <a:r>
              <a:rPr lang="en-US" sz="2400" dirty="0" err="1"/>
              <a:t>tuổi</a:t>
            </a:r>
            <a:r>
              <a:rPr lang="en-US" sz="2400" dirty="0"/>
              <a:t>. </a:t>
            </a:r>
            <a:r>
              <a:rPr lang="en-US" sz="2400" dirty="0" err="1"/>
              <a:t>Đó</a:t>
            </a:r>
            <a:r>
              <a:rPr lang="en-US" sz="2400" dirty="0"/>
              <a:t> </a:t>
            </a:r>
            <a:r>
              <a:rPr lang="en-US" sz="2400" dirty="0" err="1"/>
              <a:t>là</a:t>
            </a:r>
            <a:r>
              <a:rPr lang="en-US" sz="2400" dirty="0"/>
              <a:t> </a:t>
            </a:r>
            <a:r>
              <a:rPr lang="en-US" sz="2400" dirty="0" err="1"/>
              <a:t>Trạng</a:t>
            </a:r>
            <a:r>
              <a:rPr lang="en-US" sz="2400" dirty="0"/>
              <a:t> </a:t>
            </a:r>
            <a:r>
              <a:rPr lang="en-US" sz="2400" dirty="0" err="1"/>
              <a:t>nguyên</a:t>
            </a:r>
            <a:r>
              <a:rPr lang="en-US" sz="2400" dirty="0"/>
              <a:t> </a:t>
            </a:r>
            <a:r>
              <a:rPr lang="en-US" sz="2400" dirty="0" err="1"/>
              <a:t>trẻ</a:t>
            </a:r>
            <a:r>
              <a:rPr lang="en-US" sz="2400" dirty="0"/>
              <a:t> </a:t>
            </a:r>
            <a:r>
              <a:rPr lang="en-US" sz="2400" dirty="0" err="1"/>
              <a:t>nhất</a:t>
            </a:r>
            <a:r>
              <a:rPr lang="en-US" sz="2400" dirty="0"/>
              <a:t> </a:t>
            </a:r>
            <a:r>
              <a:rPr lang="en-US" sz="2400" dirty="0" err="1"/>
              <a:t>của</a:t>
            </a:r>
            <a:r>
              <a:rPr lang="en-US" sz="2400" dirty="0"/>
              <a:t> </a:t>
            </a:r>
            <a:r>
              <a:rPr lang="en-US" sz="2400" dirty="0" err="1"/>
              <a:t>nước</a:t>
            </a:r>
            <a:r>
              <a:rPr lang="en-US" sz="2400" dirty="0"/>
              <a:t> Nam </a:t>
            </a:r>
            <a:r>
              <a:rPr lang="en-US" sz="2400" dirty="0" err="1"/>
              <a:t>ta</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131"/>
                                        </p:tgtEl>
                                        <p:attrNameLst>
                                          <p:attrName>style.visibility</p:attrName>
                                        </p:attrNameLst>
                                      </p:cBhvr>
                                      <p:to>
                                        <p:strVal val="visible"/>
                                      </p:to>
                                    </p:set>
                                    <p:animEffect transition="in" filter="wedge">
                                      <p:cBhvr>
                                        <p:cTn id="7" dur="20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838200" y="1676400"/>
            <a:ext cx="7924800" cy="2100263"/>
          </a:xfrm>
          <a:prstGeom prst="rect">
            <a:avLst/>
          </a:prstGeom>
          <a:noFill/>
          <a:ln w="9525">
            <a:noFill/>
            <a:miter lim="800000"/>
            <a:headEnd/>
            <a:tailEnd/>
          </a:ln>
          <a:effectLst/>
        </p:spPr>
        <p:txBody>
          <a:bodyPr>
            <a:spAutoFit/>
          </a:bodyPr>
          <a:lstStyle/>
          <a:p>
            <a:pPr algn="just">
              <a:spcBef>
                <a:spcPct val="50000"/>
              </a:spcBef>
            </a:pPr>
            <a:r>
              <a:rPr lang="en-US" sz="2400" dirty="0"/>
              <a:t>3. </a:t>
            </a:r>
            <a:r>
              <a:rPr lang="en-US" sz="2400" dirty="0" err="1"/>
              <a:t>Thêm</a:t>
            </a:r>
            <a:r>
              <a:rPr lang="en-US" sz="2400" dirty="0"/>
              <a:t> </a:t>
            </a:r>
            <a:r>
              <a:rPr lang="en-US" sz="2400" dirty="0" err="1"/>
              <a:t>vào</a:t>
            </a:r>
            <a:r>
              <a:rPr lang="en-US" sz="2400" dirty="0"/>
              <a:t> </a:t>
            </a:r>
            <a:r>
              <a:rPr lang="en-US" sz="2400" dirty="0" err="1"/>
              <a:t>cuối</a:t>
            </a:r>
            <a:r>
              <a:rPr lang="en-US" sz="2400" dirty="0"/>
              <a:t> </a:t>
            </a:r>
            <a:r>
              <a:rPr lang="en-US" sz="2400" dirty="0" err="1"/>
              <a:t>truyện</a:t>
            </a:r>
            <a:r>
              <a:rPr lang="en-US" sz="2400" dirty="0"/>
              <a:t> </a:t>
            </a:r>
            <a:r>
              <a:rPr lang="en-US" sz="2400" dirty="0" err="1"/>
              <a:t>một</a:t>
            </a:r>
            <a:r>
              <a:rPr lang="en-US" sz="2400" dirty="0"/>
              <a:t> </a:t>
            </a:r>
            <a:r>
              <a:rPr lang="en-US" sz="2400" dirty="0" err="1"/>
              <a:t>lời</a:t>
            </a:r>
            <a:r>
              <a:rPr lang="en-US" sz="2400" dirty="0"/>
              <a:t> </a:t>
            </a:r>
            <a:r>
              <a:rPr lang="en-US" sz="2400" dirty="0" err="1"/>
              <a:t>đánh</a:t>
            </a:r>
            <a:r>
              <a:rPr lang="en-US" sz="2400" dirty="0"/>
              <a:t> </a:t>
            </a:r>
            <a:r>
              <a:rPr lang="en-US" sz="2400" dirty="0" err="1"/>
              <a:t>giá</a:t>
            </a:r>
            <a:r>
              <a:rPr lang="en-US" sz="2400" dirty="0"/>
              <a:t>, </a:t>
            </a:r>
            <a:r>
              <a:rPr lang="en-US" sz="2400" dirty="0" err="1"/>
              <a:t>nhận</a:t>
            </a:r>
            <a:r>
              <a:rPr lang="en-US" sz="2400" dirty="0"/>
              <a:t> </a:t>
            </a:r>
            <a:r>
              <a:rPr lang="en-US" sz="2400" dirty="0" err="1"/>
              <a:t>xét</a:t>
            </a:r>
            <a:r>
              <a:rPr lang="en-US" sz="2400" dirty="0"/>
              <a:t> </a:t>
            </a:r>
            <a:r>
              <a:rPr lang="en-US" sz="2400" dirty="0" err="1"/>
              <a:t>làm</a:t>
            </a:r>
            <a:r>
              <a:rPr lang="en-US" sz="2400" dirty="0"/>
              <a:t> </a:t>
            </a:r>
            <a:r>
              <a:rPr lang="en-US" sz="2400" dirty="0" err="1"/>
              <a:t>đoạn</a:t>
            </a:r>
            <a:r>
              <a:rPr lang="en-US" sz="2400" dirty="0"/>
              <a:t> </a:t>
            </a:r>
            <a:r>
              <a:rPr lang="en-US" sz="2400" dirty="0" err="1"/>
              <a:t>kết</a:t>
            </a:r>
            <a:r>
              <a:rPr lang="en-US" sz="2400" dirty="0"/>
              <a:t> </a:t>
            </a:r>
            <a:r>
              <a:rPr lang="en-US" sz="2400" dirty="0" err="1"/>
              <a:t>bài</a:t>
            </a:r>
            <a:r>
              <a:rPr lang="en-US" sz="2400" dirty="0"/>
              <a:t>.</a:t>
            </a:r>
          </a:p>
          <a:p>
            <a:pPr algn="just">
              <a:spcBef>
                <a:spcPct val="50000"/>
              </a:spcBef>
            </a:pPr>
            <a:r>
              <a:rPr lang="en-US" sz="2400" dirty="0"/>
              <a:t>    </a:t>
            </a:r>
            <a:r>
              <a:rPr lang="en-US" sz="2400" dirty="0">
                <a:solidFill>
                  <a:srgbClr val="FF0000"/>
                </a:solidFill>
              </a:rPr>
              <a:t>M : </a:t>
            </a:r>
            <a:r>
              <a:rPr lang="en-US" sz="2400" dirty="0" err="1"/>
              <a:t>Câu</a:t>
            </a:r>
            <a:r>
              <a:rPr lang="en-US" sz="2400" dirty="0"/>
              <a:t> </a:t>
            </a:r>
            <a:r>
              <a:rPr lang="en-US" sz="2400" dirty="0" err="1"/>
              <a:t>chuyện</a:t>
            </a:r>
            <a:r>
              <a:rPr lang="en-US" sz="2400" dirty="0"/>
              <a:t> </a:t>
            </a:r>
            <a:r>
              <a:rPr lang="en-US" sz="2400" dirty="0" err="1"/>
              <a:t>này</a:t>
            </a:r>
            <a:r>
              <a:rPr lang="en-US" sz="2400" dirty="0"/>
              <a:t> </a:t>
            </a:r>
            <a:r>
              <a:rPr lang="en-US" sz="2400" dirty="0" err="1"/>
              <a:t>giúp</a:t>
            </a:r>
            <a:r>
              <a:rPr lang="en-US" sz="2400" dirty="0"/>
              <a:t> </a:t>
            </a:r>
            <a:r>
              <a:rPr lang="en-US" sz="2400" dirty="0" err="1"/>
              <a:t>em</a:t>
            </a:r>
            <a:r>
              <a:rPr lang="en-US" sz="2400" dirty="0"/>
              <a:t> </a:t>
            </a:r>
            <a:r>
              <a:rPr lang="en-US" sz="2400" dirty="0" err="1"/>
              <a:t>thấm</a:t>
            </a:r>
            <a:r>
              <a:rPr lang="en-US" sz="2400" dirty="0"/>
              <a:t> </a:t>
            </a:r>
            <a:r>
              <a:rPr lang="en-US" sz="2400" dirty="0" err="1"/>
              <a:t>thía</a:t>
            </a:r>
            <a:r>
              <a:rPr lang="en-US" sz="2400" dirty="0"/>
              <a:t> </a:t>
            </a:r>
            <a:r>
              <a:rPr lang="en-US" sz="2400" dirty="0" err="1"/>
              <a:t>hơn</a:t>
            </a:r>
            <a:r>
              <a:rPr lang="en-US" sz="2400" dirty="0"/>
              <a:t> </a:t>
            </a:r>
            <a:r>
              <a:rPr lang="en-US" sz="2400" dirty="0" err="1"/>
              <a:t>lời</a:t>
            </a:r>
            <a:r>
              <a:rPr lang="en-US" sz="2400" dirty="0"/>
              <a:t> </a:t>
            </a:r>
            <a:r>
              <a:rPr lang="en-US" sz="2400" dirty="0" err="1"/>
              <a:t>khuyên</a:t>
            </a:r>
            <a:r>
              <a:rPr lang="en-US" sz="2400" dirty="0"/>
              <a:t> </a:t>
            </a:r>
            <a:r>
              <a:rPr lang="en-US" sz="2400" dirty="0" err="1"/>
              <a:t>của</a:t>
            </a:r>
            <a:r>
              <a:rPr lang="en-US" sz="2400" dirty="0"/>
              <a:t> </a:t>
            </a:r>
            <a:r>
              <a:rPr lang="en-US" sz="2400" dirty="0" err="1"/>
              <a:t>người</a:t>
            </a:r>
            <a:r>
              <a:rPr lang="en-US" sz="2400" dirty="0"/>
              <a:t> </a:t>
            </a:r>
            <a:r>
              <a:rPr lang="en-US" sz="2400" dirty="0" err="1"/>
              <a:t>xưa</a:t>
            </a:r>
            <a:r>
              <a:rPr lang="en-US" sz="2400" dirty="0"/>
              <a:t> : “</a:t>
            </a:r>
            <a:r>
              <a:rPr lang="en-US" sz="2400" dirty="0" err="1"/>
              <a:t>Có</a:t>
            </a:r>
            <a:r>
              <a:rPr lang="en-US" sz="2400" dirty="0"/>
              <a:t> </a:t>
            </a:r>
            <a:r>
              <a:rPr lang="en-US" sz="2400" dirty="0" err="1"/>
              <a:t>chí</a:t>
            </a:r>
            <a:r>
              <a:rPr lang="en-US" sz="2400" dirty="0"/>
              <a:t> </a:t>
            </a:r>
            <a:r>
              <a:rPr lang="en-US" sz="2400" dirty="0" err="1"/>
              <a:t>thì</a:t>
            </a:r>
            <a:r>
              <a:rPr lang="en-US" sz="2400" dirty="0"/>
              <a:t> </a:t>
            </a:r>
            <a:r>
              <a:rPr lang="en-US" sz="2400" dirty="0" err="1"/>
              <a:t>nên</a:t>
            </a:r>
            <a:r>
              <a:rPr lang="en-US" sz="2400" dirty="0"/>
              <a:t>”. Ai </a:t>
            </a:r>
            <a:r>
              <a:rPr lang="en-US" sz="2400" dirty="0" err="1"/>
              <a:t>nỗ</a:t>
            </a:r>
            <a:r>
              <a:rPr lang="en-US" sz="2400" dirty="0"/>
              <a:t> </a:t>
            </a:r>
            <a:r>
              <a:rPr lang="en-US" sz="2400" dirty="0" err="1"/>
              <a:t>lực</a:t>
            </a:r>
            <a:r>
              <a:rPr lang="en-US" sz="2400" dirty="0"/>
              <a:t> </a:t>
            </a:r>
            <a:r>
              <a:rPr lang="en-US" sz="2400" dirty="0" err="1"/>
              <a:t>vươn</a:t>
            </a:r>
            <a:r>
              <a:rPr lang="en-US" sz="2400" dirty="0"/>
              <a:t> </a:t>
            </a:r>
            <a:r>
              <a:rPr lang="en-US" sz="2400" dirty="0" err="1"/>
              <a:t>lên</a:t>
            </a:r>
            <a:r>
              <a:rPr lang="en-US" sz="2400" dirty="0"/>
              <a:t>, </a:t>
            </a:r>
            <a:r>
              <a:rPr lang="en-US" sz="2400" dirty="0" err="1"/>
              <a:t>người</a:t>
            </a:r>
            <a:r>
              <a:rPr lang="en-US" sz="2400" dirty="0"/>
              <a:t> </a:t>
            </a:r>
            <a:r>
              <a:rPr lang="en-US" sz="2400" dirty="0" err="1"/>
              <a:t>ấy</a:t>
            </a:r>
            <a:r>
              <a:rPr lang="en-US" sz="2400" dirty="0"/>
              <a:t> </a:t>
            </a:r>
            <a:r>
              <a:rPr lang="en-US" sz="2400" dirty="0" err="1"/>
              <a:t>sẽ</a:t>
            </a:r>
            <a:r>
              <a:rPr lang="en-US" sz="2400" dirty="0"/>
              <a:t> </a:t>
            </a:r>
            <a:r>
              <a:rPr lang="en-US" sz="2400" dirty="0" err="1"/>
              <a:t>đạt</a:t>
            </a:r>
            <a:r>
              <a:rPr lang="en-US" sz="2400" dirty="0"/>
              <a:t> </a:t>
            </a:r>
            <a:r>
              <a:rPr lang="en-US" sz="2400" dirty="0" err="1"/>
              <a:t>được</a:t>
            </a:r>
            <a:r>
              <a:rPr lang="en-US" sz="2400" dirty="0"/>
              <a:t> </a:t>
            </a:r>
            <a:r>
              <a:rPr lang="en-US" sz="2400" dirty="0" err="1"/>
              <a:t>điều</a:t>
            </a:r>
            <a:r>
              <a:rPr lang="en-US" sz="2400" dirty="0"/>
              <a:t> </a:t>
            </a:r>
            <a:r>
              <a:rPr lang="en-US" sz="2400" dirty="0" err="1"/>
              <a:t>mình</a:t>
            </a:r>
            <a:r>
              <a:rPr lang="en-US" sz="2400" dirty="0"/>
              <a:t> </a:t>
            </a:r>
            <a:r>
              <a:rPr lang="en-US" sz="2400" dirty="0" err="1"/>
              <a:t>mong</a:t>
            </a:r>
            <a:r>
              <a:rPr lang="en-US" sz="2400" dirty="0"/>
              <a:t> </a:t>
            </a:r>
            <a:r>
              <a:rPr lang="en-US" sz="2400" dirty="0" err="1"/>
              <a:t>ước</a:t>
            </a:r>
            <a:r>
              <a:rPr lang="en-US" sz="2400" dirty="0"/>
              <a:t>.</a:t>
            </a:r>
          </a:p>
        </p:txBody>
      </p:sp>
      <p:sp>
        <p:nvSpPr>
          <p:cNvPr id="6150" name="Text Box 6"/>
          <p:cNvSpPr txBox="1">
            <a:spLocks noChangeArrowheads="1"/>
          </p:cNvSpPr>
          <p:nvPr/>
        </p:nvSpPr>
        <p:spPr bwMode="auto">
          <a:xfrm>
            <a:off x="838200" y="3962400"/>
            <a:ext cx="6400800" cy="457200"/>
          </a:xfrm>
          <a:prstGeom prst="rect">
            <a:avLst/>
          </a:prstGeom>
          <a:noFill/>
          <a:ln w="9525">
            <a:noFill/>
            <a:miter lim="800000"/>
            <a:headEnd/>
            <a:tailEnd/>
          </a:ln>
          <a:effectLst/>
        </p:spPr>
        <p:txBody>
          <a:bodyPr>
            <a:spAutoFit/>
          </a:bodyPr>
          <a:lstStyle/>
          <a:p>
            <a:pPr>
              <a:spcBef>
                <a:spcPct val="50000"/>
              </a:spcBef>
            </a:pPr>
            <a:r>
              <a:rPr lang="en-US" sz="2400" dirty="0"/>
              <a:t>4. So </a:t>
            </a:r>
            <a:r>
              <a:rPr lang="en-US" sz="2400" dirty="0" err="1"/>
              <a:t>sánh</a:t>
            </a:r>
            <a:r>
              <a:rPr lang="en-US" sz="2400" dirty="0"/>
              <a:t> 2 </a:t>
            </a:r>
            <a:r>
              <a:rPr lang="en-US" sz="2400" dirty="0" err="1"/>
              <a:t>cách</a:t>
            </a:r>
            <a:r>
              <a:rPr lang="en-US" sz="2400" dirty="0"/>
              <a:t> </a:t>
            </a:r>
            <a:r>
              <a:rPr lang="en-US" sz="2400" dirty="0" err="1"/>
              <a:t>kết</a:t>
            </a:r>
            <a:r>
              <a:rPr lang="en-US" sz="2400" dirty="0"/>
              <a:t> </a:t>
            </a:r>
            <a:r>
              <a:rPr lang="en-US" sz="2400" dirty="0" err="1"/>
              <a:t>bài</a:t>
            </a:r>
            <a:r>
              <a:rPr lang="en-US" sz="2400" dirty="0"/>
              <a:t> </a:t>
            </a:r>
            <a:r>
              <a:rPr lang="en-US" sz="2400" dirty="0" err="1"/>
              <a:t>nói</a:t>
            </a:r>
            <a:r>
              <a:rPr lang="en-US" sz="2400" dirty="0"/>
              <a:t> </a:t>
            </a:r>
            <a:r>
              <a:rPr lang="en-US" sz="2400" dirty="0" err="1"/>
              <a:t>trên</a:t>
            </a:r>
            <a:r>
              <a:rPr lang="en-US" sz="2400" dirty="0"/>
              <a:t>.</a:t>
            </a:r>
          </a:p>
        </p:txBody>
      </p:sp>
      <p:sp>
        <p:nvSpPr>
          <p:cNvPr id="6151" name="Text Box 7"/>
          <p:cNvSpPr txBox="1">
            <a:spLocks noChangeArrowheads="1"/>
          </p:cNvSpPr>
          <p:nvPr/>
        </p:nvSpPr>
        <p:spPr bwMode="auto">
          <a:xfrm>
            <a:off x="838200" y="990600"/>
            <a:ext cx="2286000" cy="457200"/>
          </a:xfrm>
          <a:prstGeom prst="rect">
            <a:avLst/>
          </a:prstGeom>
          <a:noFill/>
          <a:ln w="9525">
            <a:noFill/>
            <a:miter lim="800000"/>
            <a:headEnd/>
            <a:tailEnd/>
          </a:ln>
          <a:effectLst/>
        </p:spPr>
        <p:txBody>
          <a:bodyPr>
            <a:spAutoFit/>
          </a:bodyPr>
          <a:lstStyle/>
          <a:p>
            <a:pPr>
              <a:spcBef>
                <a:spcPct val="50000"/>
              </a:spcBef>
            </a:pPr>
            <a:r>
              <a:rPr lang="en-US" sz="2400" dirty="0">
                <a:solidFill>
                  <a:srgbClr val="0000FF"/>
                </a:solidFill>
              </a:rPr>
              <a:t>I/ </a:t>
            </a:r>
            <a:r>
              <a:rPr lang="en-US" sz="2400" u="sng" dirty="0" err="1">
                <a:solidFill>
                  <a:srgbClr val="0000FF"/>
                </a:solidFill>
              </a:rPr>
              <a:t>Nhận</a:t>
            </a:r>
            <a:r>
              <a:rPr lang="en-US" sz="2400" u="sng" dirty="0">
                <a:solidFill>
                  <a:srgbClr val="0000FF"/>
                </a:solidFill>
              </a:rPr>
              <a:t> </a:t>
            </a:r>
            <a:r>
              <a:rPr lang="en-US" sz="2400" u="sng" dirty="0" err="1">
                <a:solidFill>
                  <a:srgbClr val="0000FF"/>
                </a:solidFill>
              </a:rPr>
              <a:t>xét</a:t>
            </a:r>
            <a:r>
              <a:rPr lang="en-US" sz="24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calcmode="lin" valueType="num">
                                      <p:cBhvr>
                                        <p:cTn id="7" dur="500" fill="hold"/>
                                        <p:tgtEl>
                                          <p:spTgt spid="614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9">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anim calcmode="lin" valueType="num">
                                      <p:cBhvr>
                                        <p:cTn id="11" dur="500" fill="hold"/>
                                        <p:tgtEl>
                                          <p:spTgt spid="6149">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614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150">
                                            <p:txEl>
                                              <p:pRg st="0" end="0"/>
                                            </p:txEl>
                                          </p:spTgt>
                                        </p:tgtEl>
                                        <p:attrNameLst>
                                          <p:attrName>style.visibility</p:attrName>
                                        </p:attrNameLst>
                                      </p:cBhvr>
                                      <p:to>
                                        <p:strVal val="visible"/>
                                      </p:to>
                                    </p:set>
                                    <p:animEffect transition="in" filter="wipe(down)">
                                      <p:cBhvr>
                                        <p:cTn id="17" dur="500"/>
                                        <p:tgtEl>
                                          <p:spTgt spid="61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43" name="Group 75"/>
          <p:cNvGraphicFramePr>
            <a:graphicFrameLocks noGrp="1"/>
          </p:cNvGraphicFramePr>
          <p:nvPr/>
        </p:nvGraphicFramePr>
        <p:xfrm>
          <a:off x="609600" y="609600"/>
          <a:ext cx="8153400" cy="5410200"/>
        </p:xfrm>
        <a:graphic>
          <a:graphicData uri="http://schemas.openxmlformats.org/drawingml/2006/table">
            <a:tbl>
              <a:tblPr/>
              <a:tblGrid>
                <a:gridCol w="1346433"/>
                <a:gridCol w="3740092"/>
                <a:gridCol w="3066875"/>
              </a:tblGrid>
              <a:tr h="21122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1) </a:t>
                      </a:r>
                      <a:r>
                        <a:rPr kumimoji="0" lang="en-US" sz="2000" b="0" i="0" u="none" strike="noStrike" cap="none" normalizeH="0" baseline="0" dirty="0" err="1" smtClean="0">
                          <a:ln>
                            <a:noFill/>
                          </a:ln>
                          <a:solidFill>
                            <a:schemeClr val="tx1"/>
                          </a:solidFill>
                          <a:effectLst/>
                          <a:latin typeface="Arial" pitchFamily="34" charset="0"/>
                        </a:rPr>
                        <a:t>Kết</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bài</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của</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truyện</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Ông</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Trạng</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thả</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diều</a:t>
                      </a:r>
                      <a:r>
                        <a:rPr kumimoji="0" lang="en-US" sz="2800" b="0" i="0" u="none" strike="noStrike" cap="none" normalizeH="0" baseline="0" dirty="0" smtClean="0">
                          <a:ln>
                            <a:noFill/>
                          </a:ln>
                          <a:solidFill>
                            <a:schemeClr val="tx1"/>
                          </a:solidFill>
                          <a:effectLst/>
                          <a:latin typeface="Arial"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pitchFamily="34" charset="0"/>
                        </a:rPr>
                        <a:t>Thế</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rồi</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vua</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mở</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khoa</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thi.Chú</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bé</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thả</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diều</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đỗ</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Trạng</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nguyên</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Ông</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Trạng</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khi</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ấy</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mới</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có</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mười</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ba</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tuổi</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Đó</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là</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Trạng</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Nguyên</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trẻ</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nhất</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của</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nước</a:t>
                      </a:r>
                      <a:r>
                        <a:rPr kumimoji="0" lang="en-US" sz="2000" b="0" i="0" u="none" strike="noStrike" cap="none" normalizeH="0" baseline="0" dirty="0" smtClean="0">
                          <a:ln>
                            <a:noFill/>
                          </a:ln>
                          <a:solidFill>
                            <a:schemeClr val="tx1"/>
                          </a:solidFill>
                          <a:effectLst/>
                          <a:latin typeface="Arial" pitchFamily="34" charset="0"/>
                        </a:rPr>
                        <a:t> Nam </a:t>
                      </a:r>
                      <a:r>
                        <a:rPr kumimoji="0" lang="en-US" sz="2000" b="0" i="0" u="none" strike="noStrike" cap="none" normalizeH="0" baseline="0" dirty="0" err="1" smtClean="0">
                          <a:ln>
                            <a:noFill/>
                          </a:ln>
                          <a:solidFill>
                            <a:schemeClr val="tx1"/>
                          </a:solidFill>
                          <a:effectLst/>
                          <a:latin typeface="Arial" pitchFamily="34" charset="0"/>
                        </a:rPr>
                        <a:t>ta</a:t>
                      </a:r>
                      <a:r>
                        <a:rPr kumimoji="0" lang="en-US" sz="20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79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rPr>
                        <a:t>2) </a:t>
                      </a:r>
                      <a:r>
                        <a:rPr kumimoji="0" lang="en-US" sz="2000" b="0" i="0" u="none" strike="noStrike" cap="none" normalizeH="0" baseline="0" dirty="0" err="1" smtClean="0">
                          <a:ln>
                            <a:noFill/>
                          </a:ln>
                          <a:solidFill>
                            <a:schemeClr val="tx1"/>
                          </a:solidFill>
                          <a:effectLst/>
                          <a:latin typeface="Arial" pitchFamily="34" charset="0"/>
                        </a:rPr>
                        <a:t>Cách</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kết</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bài</a:t>
                      </a:r>
                      <a:r>
                        <a:rPr kumimoji="0" lang="en-US" sz="2000" b="0" i="0" u="none" strike="noStrike" cap="none" normalizeH="0" baseline="0" dirty="0" smtClean="0">
                          <a:ln>
                            <a:noFill/>
                          </a:ln>
                          <a:solidFill>
                            <a:schemeClr val="tx1"/>
                          </a:solidFill>
                          <a:effectLst/>
                          <a:latin typeface="Arial" pitchFamily="34" charset="0"/>
                        </a:rPr>
                        <a:t> </a:t>
                      </a:r>
                      <a:r>
                        <a:rPr kumimoji="0" lang="en-US" sz="2000" b="0" i="0" u="none" strike="noStrike" cap="none" normalizeH="0" baseline="0" dirty="0" err="1" smtClean="0">
                          <a:ln>
                            <a:noFill/>
                          </a:ln>
                          <a:solidFill>
                            <a:schemeClr val="tx1"/>
                          </a:solidFill>
                          <a:effectLst/>
                          <a:latin typeface="Arial" pitchFamily="34" charset="0"/>
                        </a:rPr>
                        <a:t>khác</a:t>
                      </a: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34" charset="0"/>
                        </a:rPr>
                        <a:t>Thế rồi vua mở khoa thi... Đó là Trạng nguyên trẻ</a:t>
                      </a:r>
                      <a:r>
                        <a:rPr kumimoji="0" lang="en-US" sz="2800" b="0" i="0" u="none" strike="noStrike" cap="none" normalizeH="0" baseline="0" smtClean="0">
                          <a:ln>
                            <a:noFill/>
                          </a:ln>
                          <a:solidFill>
                            <a:schemeClr val="tx1"/>
                          </a:solidFill>
                          <a:effectLst/>
                          <a:latin typeface="Arial" pitchFamily="34" charset="0"/>
                        </a:rPr>
                        <a:t> </a:t>
                      </a:r>
                      <a:r>
                        <a:rPr kumimoji="0" lang="en-US" sz="2000" b="0" i="0" u="none" strike="noStrike" cap="none" normalizeH="0" baseline="0" smtClean="0">
                          <a:ln>
                            <a:noFill/>
                          </a:ln>
                          <a:solidFill>
                            <a:schemeClr val="tx1"/>
                          </a:solidFill>
                          <a:effectLst/>
                          <a:latin typeface="Arial" pitchFamily="34" charset="0"/>
                        </a:rPr>
                        <a:t>nhất của nước Nam 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0000CC"/>
                          </a:solidFill>
                          <a:effectLst/>
                          <a:latin typeface="Arial" pitchFamily="34" charset="0"/>
                        </a:rPr>
                        <a:t>Câu chuyện này giúp em thấm thía hơn lời khuyên của người xưa : “Có chí thì nên”. Ai nỗ lực vươn lên, người ấy sẽ đạt được điều mình mong ước.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29" name="Text Box 61"/>
          <p:cNvSpPr txBox="1">
            <a:spLocks noChangeArrowheads="1"/>
          </p:cNvSpPr>
          <p:nvPr/>
        </p:nvSpPr>
        <p:spPr bwMode="auto">
          <a:xfrm>
            <a:off x="5791200" y="685800"/>
            <a:ext cx="3200400" cy="1006475"/>
          </a:xfrm>
          <a:prstGeom prst="rect">
            <a:avLst/>
          </a:prstGeom>
          <a:noFill/>
          <a:ln w="9525">
            <a:noFill/>
            <a:miter lim="800000"/>
            <a:headEnd/>
            <a:tailEnd/>
          </a:ln>
          <a:effectLst/>
        </p:spPr>
        <p:txBody>
          <a:bodyPr>
            <a:spAutoFit/>
          </a:bodyPr>
          <a:lstStyle/>
          <a:p>
            <a:pPr>
              <a:spcBef>
                <a:spcPct val="50000"/>
              </a:spcBef>
            </a:pPr>
            <a:r>
              <a:rPr lang="en-US" sz="2000" dirty="0" err="1"/>
              <a:t>Chỉ</a:t>
            </a:r>
            <a:r>
              <a:rPr lang="en-US" sz="2000" dirty="0"/>
              <a:t> </a:t>
            </a:r>
            <a:r>
              <a:rPr lang="en-US" sz="2000" dirty="0" err="1"/>
              <a:t>cho</a:t>
            </a:r>
            <a:r>
              <a:rPr lang="en-US" sz="2000" dirty="0"/>
              <a:t> </a:t>
            </a:r>
            <a:r>
              <a:rPr lang="en-US" sz="2000" dirty="0" err="1"/>
              <a:t>biết</a:t>
            </a:r>
            <a:r>
              <a:rPr lang="en-US" sz="2000" dirty="0"/>
              <a:t> </a:t>
            </a:r>
            <a:r>
              <a:rPr lang="en-US" sz="2000" dirty="0" err="1"/>
              <a:t>kết</a:t>
            </a:r>
            <a:r>
              <a:rPr lang="en-US" sz="2000" dirty="0"/>
              <a:t> </a:t>
            </a:r>
            <a:r>
              <a:rPr lang="en-US" sz="2000" dirty="0" err="1"/>
              <a:t>cục</a:t>
            </a:r>
            <a:r>
              <a:rPr lang="en-US" sz="2000" dirty="0"/>
              <a:t> </a:t>
            </a:r>
            <a:r>
              <a:rPr lang="en-US" sz="2000" dirty="0" err="1"/>
              <a:t>của</a:t>
            </a:r>
            <a:r>
              <a:rPr lang="en-US" sz="2000" dirty="0"/>
              <a:t> </a:t>
            </a:r>
            <a:r>
              <a:rPr lang="en-US" sz="2000" dirty="0" err="1"/>
              <a:t>câu</a:t>
            </a:r>
            <a:r>
              <a:rPr lang="en-US" sz="2000" dirty="0"/>
              <a:t> </a:t>
            </a:r>
            <a:r>
              <a:rPr lang="en-US" sz="2000" dirty="0" err="1"/>
              <a:t>chuyện</a:t>
            </a:r>
            <a:r>
              <a:rPr lang="en-US" sz="2000" dirty="0"/>
              <a:t>, </a:t>
            </a:r>
            <a:r>
              <a:rPr lang="en-US" sz="2000" dirty="0" err="1"/>
              <a:t>không</a:t>
            </a:r>
            <a:r>
              <a:rPr lang="en-US" sz="2000" dirty="0"/>
              <a:t> </a:t>
            </a:r>
            <a:r>
              <a:rPr lang="en-US" sz="2000" dirty="0" err="1"/>
              <a:t>bình</a:t>
            </a:r>
            <a:r>
              <a:rPr lang="en-US" sz="2000" dirty="0"/>
              <a:t> </a:t>
            </a:r>
            <a:r>
              <a:rPr lang="en-US" sz="2000" dirty="0" err="1"/>
              <a:t>luận</a:t>
            </a:r>
            <a:r>
              <a:rPr lang="en-US" sz="2000" dirty="0"/>
              <a:t> </a:t>
            </a:r>
            <a:r>
              <a:rPr lang="en-US" sz="2000" dirty="0" err="1"/>
              <a:t>thêm</a:t>
            </a:r>
            <a:r>
              <a:rPr lang="en-US" sz="2000" dirty="0"/>
              <a:t>.</a:t>
            </a:r>
          </a:p>
        </p:txBody>
      </p:sp>
      <p:sp>
        <p:nvSpPr>
          <p:cNvPr id="7232" name="Text Box 64"/>
          <p:cNvSpPr txBox="1">
            <a:spLocks noChangeArrowheads="1"/>
          </p:cNvSpPr>
          <p:nvPr/>
        </p:nvSpPr>
        <p:spPr bwMode="auto">
          <a:xfrm>
            <a:off x="5867400" y="1812925"/>
            <a:ext cx="2971800" cy="701675"/>
          </a:xfrm>
          <a:prstGeom prst="rect">
            <a:avLst/>
          </a:prstGeom>
          <a:noFill/>
          <a:ln w="9525">
            <a:noFill/>
            <a:miter lim="800000"/>
            <a:headEnd/>
            <a:tailEnd/>
          </a:ln>
          <a:effectLst/>
        </p:spPr>
        <p:txBody>
          <a:bodyPr>
            <a:spAutoFit/>
          </a:bodyPr>
          <a:lstStyle/>
          <a:p>
            <a:pPr>
              <a:spcBef>
                <a:spcPct val="50000"/>
              </a:spcBef>
            </a:pPr>
            <a:r>
              <a:rPr lang="en-US" sz="2000" dirty="0" err="1"/>
              <a:t>Đây</a:t>
            </a:r>
            <a:r>
              <a:rPr lang="en-US" sz="2000" dirty="0"/>
              <a:t> </a:t>
            </a:r>
            <a:r>
              <a:rPr lang="en-US" sz="2000" dirty="0" err="1"/>
              <a:t>là</a:t>
            </a:r>
            <a:r>
              <a:rPr lang="en-US" sz="2000" dirty="0"/>
              <a:t> </a:t>
            </a:r>
            <a:r>
              <a:rPr lang="en-US" sz="2000" dirty="0" err="1"/>
              <a:t>cách</a:t>
            </a:r>
            <a:r>
              <a:rPr lang="en-US" sz="2000" dirty="0"/>
              <a:t> </a:t>
            </a:r>
            <a:r>
              <a:rPr lang="en-US" sz="2000" dirty="0" err="1"/>
              <a:t>kết</a:t>
            </a:r>
            <a:r>
              <a:rPr lang="en-US" sz="2000" dirty="0"/>
              <a:t> </a:t>
            </a:r>
            <a:r>
              <a:rPr lang="en-US" sz="2000" dirty="0" err="1"/>
              <a:t>bài</a:t>
            </a:r>
            <a:r>
              <a:rPr lang="en-US" sz="2000" dirty="0"/>
              <a:t> </a:t>
            </a:r>
            <a:r>
              <a:rPr lang="en-US" sz="2000" dirty="0" err="1">
                <a:solidFill>
                  <a:srgbClr val="FF0000"/>
                </a:solidFill>
              </a:rPr>
              <a:t>không</a:t>
            </a:r>
            <a:r>
              <a:rPr lang="en-US" sz="2000" dirty="0">
                <a:solidFill>
                  <a:srgbClr val="FF0000"/>
                </a:solidFill>
              </a:rPr>
              <a:t> </a:t>
            </a:r>
            <a:r>
              <a:rPr lang="en-US" sz="2000" dirty="0" err="1">
                <a:solidFill>
                  <a:srgbClr val="FF0000"/>
                </a:solidFill>
              </a:rPr>
              <a:t>mở</a:t>
            </a:r>
            <a:r>
              <a:rPr lang="en-US" sz="2000" dirty="0">
                <a:solidFill>
                  <a:srgbClr val="FF0000"/>
                </a:solidFill>
              </a:rPr>
              <a:t> </a:t>
            </a:r>
            <a:r>
              <a:rPr lang="en-US" sz="2000" dirty="0" err="1">
                <a:solidFill>
                  <a:srgbClr val="FF0000"/>
                </a:solidFill>
              </a:rPr>
              <a:t>rộng</a:t>
            </a:r>
            <a:r>
              <a:rPr lang="en-US" sz="2000" dirty="0">
                <a:solidFill>
                  <a:srgbClr val="FF0000"/>
                </a:solidFill>
              </a:rPr>
              <a:t>.</a:t>
            </a:r>
          </a:p>
        </p:txBody>
      </p:sp>
      <p:sp>
        <p:nvSpPr>
          <p:cNvPr id="7233" name="Text Box 65"/>
          <p:cNvSpPr txBox="1">
            <a:spLocks noChangeArrowheads="1"/>
          </p:cNvSpPr>
          <p:nvPr/>
        </p:nvSpPr>
        <p:spPr bwMode="auto">
          <a:xfrm>
            <a:off x="5715000" y="2895600"/>
            <a:ext cx="3200400" cy="1920875"/>
          </a:xfrm>
          <a:prstGeom prst="rect">
            <a:avLst/>
          </a:prstGeom>
          <a:noFill/>
          <a:ln w="9525">
            <a:noFill/>
            <a:miter lim="800000"/>
            <a:headEnd/>
            <a:tailEnd/>
          </a:ln>
          <a:effectLst/>
        </p:spPr>
        <p:txBody>
          <a:bodyPr>
            <a:spAutoFit/>
          </a:bodyPr>
          <a:lstStyle/>
          <a:p>
            <a:pPr>
              <a:spcBef>
                <a:spcPct val="50000"/>
              </a:spcBef>
            </a:pPr>
            <a:r>
              <a:rPr lang="en-US" sz="2000" dirty="0" err="1"/>
              <a:t>Trong</a:t>
            </a:r>
            <a:r>
              <a:rPr lang="en-US" sz="2000" dirty="0"/>
              <a:t> </a:t>
            </a:r>
            <a:r>
              <a:rPr lang="en-US" sz="2000" dirty="0" err="1"/>
              <a:t>trường</a:t>
            </a:r>
            <a:r>
              <a:rPr lang="en-US" sz="2000" dirty="0"/>
              <a:t> </a:t>
            </a:r>
            <a:r>
              <a:rPr lang="en-US" sz="2000" dirty="0" err="1"/>
              <a:t>hợp</a:t>
            </a:r>
            <a:r>
              <a:rPr lang="en-US" sz="2000" dirty="0"/>
              <a:t> </a:t>
            </a:r>
            <a:r>
              <a:rPr lang="en-US" sz="2000" dirty="0" err="1"/>
              <a:t>này</a:t>
            </a:r>
            <a:r>
              <a:rPr lang="en-US" sz="2000" dirty="0"/>
              <a:t>, </a:t>
            </a:r>
            <a:r>
              <a:rPr lang="en-US" sz="2000" dirty="0" err="1"/>
              <a:t>đoạn</a:t>
            </a:r>
            <a:r>
              <a:rPr lang="en-US" sz="2000" dirty="0"/>
              <a:t> </a:t>
            </a:r>
            <a:r>
              <a:rPr lang="en-US" sz="2000" dirty="0" err="1"/>
              <a:t>kết</a:t>
            </a:r>
            <a:r>
              <a:rPr lang="en-US" sz="2000" dirty="0"/>
              <a:t> </a:t>
            </a:r>
            <a:r>
              <a:rPr lang="en-US" sz="2000" dirty="0" err="1"/>
              <a:t>bài</a:t>
            </a:r>
            <a:r>
              <a:rPr lang="en-US" sz="2000" dirty="0"/>
              <a:t> </a:t>
            </a:r>
            <a:r>
              <a:rPr lang="en-US" sz="2000" dirty="0" err="1"/>
              <a:t>trở</a:t>
            </a:r>
            <a:r>
              <a:rPr lang="en-US" sz="2000" dirty="0"/>
              <a:t> </a:t>
            </a:r>
            <a:r>
              <a:rPr lang="en-US" sz="2000" dirty="0" err="1"/>
              <a:t>thành</a:t>
            </a:r>
            <a:r>
              <a:rPr lang="en-US" sz="2000" dirty="0"/>
              <a:t> </a:t>
            </a:r>
            <a:r>
              <a:rPr lang="en-US" sz="2000" dirty="0" err="1"/>
              <a:t>đoạn</a:t>
            </a:r>
            <a:r>
              <a:rPr lang="en-US" sz="2000" dirty="0"/>
              <a:t> </a:t>
            </a:r>
            <a:r>
              <a:rPr lang="en-US" sz="2000" dirty="0" err="1"/>
              <a:t>thuộc</a:t>
            </a:r>
            <a:r>
              <a:rPr lang="en-US" sz="2000" dirty="0"/>
              <a:t> </a:t>
            </a:r>
            <a:r>
              <a:rPr lang="en-US" sz="2000" dirty="0" err="1"/>
              <a:t>thân</a:t>
            </a:r>
            <a:r>
              <a:rPr lang="en-US" sz="2000" dirty="0"/>
              <a:t> </a:t>
            </a:r>
            <a:r>
              <a:rPr lang="en-US" sz="2000" dirty="0" err="1"/>
              <a:t>bài</a:t>
            </a:r>
            <a:r>
              <a:rPr lang="en-US" sz="2000" dirty="0"/>
              <a:t>. </a:t>
            </a:r>
            <a:r>
              <a:rPr lang="en-US" sz="2000" dirty="0" err="1"/>
              <a:t>Sau</a:t>
            </a:r>
            <a:r>
              <a:rPr lang="en-US" sz="2000" dirty="0"/>
              <a:t> </a:t>
            </a:r>
            <a:r>
              <a:rPr lang="en-US" sz="2000" dirty="0" err="1"/>
              <a:t>khi</a:t>
            </a:r>
            <a:r>
              <a:rPr lang="en-US" sz="2000" dirty="0"/>
              <a:t> </a:t>
            </a:r>
            <a:r>
              <a:rPr lang="en-US" sz="2000" dirty="0" err="1"/>
              <a:t>cho</a:t>
            </a:r>
            <a:r>
              <a:rPr lang="en-US" sz="2000" dirty="0"/>
              <a:t> </a:t>
            </a:r>
            <a:r>
              <a:rPr lang="en-US" sz="2000" dirty="0" err="1"/>
              <a:t>biết</a:t>
            </a:r>
            <a:r>
              <a:rPr lang="en-US" sz="2000" dirty="0"/>
              <a:t> </a:t>
            </a:r>
            <a:r>
              <a:rPr lang="en-US" sz="2000" dirty="0" err="1"/>
              <a:t>kết</a:t>
            </a:r>
            <a:r>
              <a:rPr lang="en-US" sz="2000" dirty="0"/>
              <a:t> </a:t>
            </a:r>
            <a:r>
              <a:rPr lang="en-US" sz="2000" dirty="0" err="1"/>
              <a:t>cục</a:t>
            </a:r>
            <a:r>
              <a:rPr lang="en-US" sz="2000" dirty="0"/>
              <a:t>, </a:t>
            </a:r>
            <a:r>
              <a:rPr lang="en-US" sz="2000" dirty="0" err="1"/>
              <a:t>nêu</a:t>
            </a:r>
            <a:r>
              <a:rPr lang="en-US" sz="2000" dirty="0"/>
              <a:t> ý </a:t>
            </a:r>
            <a:r>
              <a:rPr lang="en-US" sz="2000" dirty="0" err="1"/>
              <a:t>nghĩa</a:t>
            </a:r>
            <a:r>
              <a:rPr lang="en-US" sz="2000" dirty="0"/>
              <a:t> </a:t>
            </a:r>
            <a:r>
              <a:rPr lang="en-US" sz="2000" dirty="0" err="1"/>
              <a:t>hoặc</a:t>
            </a:r>
            <a:r>
              <a:rPr lang="en-US" dirty="0"/>
              <a:t> </a:t>
            </a:r>
            <a:r>
              <a:rPr lang="en-US" sz="2000" dirty="0" err="1"/>
              <a:t>bình</a:t>
            </a:r>
            <a:r>
              <a:rPr lang="en-US" sz="2000" dirty="0"/>
              <a:t> </a:t>
            </a:r>
            <a:r>
              <a:rPr lang="en-US" sz="2000" dirty="0" err="1"/>
              <a:t>luận</a:t>
            </a:r>
            <a:r>
              <a:rPr lang="en-US" sz="2000" dirty="0"/>
              <a:t> </a:t>
            </a:r>
            <a:r>
              <a:rPr lang="en-US" sz="2000" dirty="0" err="1"/>
              <a:t>th</a:t>
            </a:r>
            <a:r>
              <a:rPr lang="en-US" dirty="0" err="1"/>
              <a:t>êm</a:t>
            </a:r>
            <a:r>
              <a:rPr lang="en-US" sz="2000" dirty="0"/>
              <a:t> </a:t>
            </a:r>
            <a:r>
              <a:rPr lang="en-US" sz="2000" dirty="0" err="1"/>
              <a:t>v</a:t>
            </a:r>
            <a:r>
              <a:rPr lang="en-US" dirty="0" err="1"/>
              <a:t>ề</a:t>
            </a:r>
            <a:r>
              <a:rPr lang="en-US" dirty="0"/>
              <a:t>  </a:t>
            </a:r>
            <a:r>
              <a:rPr lang="en-US" sz="2000" dirty="0" err="1"/>
              <a:t>câu</a:t>
            </a:r>
            <a:r>
              <a:rPr lang="en-US" sz="2000" dirty="0"/>
              <a:t> </a:t>
            </a:r>
            <a:r>
              <a:rPr lang="en-US" sz="2000" dirty="0" err="1"/>
              <a:t>chuyện</a:t>
            </a:r>
            <a:r>
              <a:rPr lang="en-US" sz="2000" dirty="0"/>
              <a:t>.</a:t>
            </a:r>
          </a:p>
        </p:txBody>
      </p:sp>
      <p:sp>
        <p:nvSpPr>
          <p:cNvPr id="7237" name="Text Box 69"/>
          <p:cNvSpPr txBox="1">
            <a:spLocks noChangeArrowheads="1"/>
          </p:cNvSpPr>
          <p:nvPr/>
        </p:nvSpPr>
        <p:spPr bwMode="auto">
          <a:xfrm>
            <a:off x="4937125" y="4456113"/>
            <a:ext cx="184150" cy="366712"/>
          </a:xfrm>
          <a:prstGeom prst="rect">
            <a:avLst/>
          </a:prstGeom>
          <a:noFill/>
          <a:ln w="9525">
            <a:noFill/>
            <a:miter lim="800000"/>
            <a:headEnd/>
            <a:tailEnd/>
          </a:ln>
          <a:effectLst/>
        </p:spPr>
        <p:txBody>
          <a:bodyPr wrap="none">
            <a:spAutoFit/>
          </a:bodyPr>
          <a:lstStyle/>
          <a:p>
            <a:endParaRPr lang="en-US"/>
          </a:p>
        </p:txBody>
      </p:sp>
      <p:sp>
        <p:nvSpPr>
          <p:cNvPr id="7238" name="Text Box 70"/>
          <p:cNvSpPr txBox="1">
            <a:spLocks noChangeArrowheads="1"/>
          </p:cNvSpPr>
          <p:nvPr/>
        </p:nvSpPr>
        <p:spPr bwMode="auto">
          <a:xfrm>
            <a:off x="5791200" y="4876800"/>
            <a:ext cx="2895600" cy="854075"/>
          </a:xfrm>
          <a:prstGeom prst="rect">
            <a:avLst/>
          </a:prstGeom>
          <a:noFill/>
          <a:ln w="9525">
            <a:noFill/>
            <a:miter lim="800000"/>
            <a:headEnd/>
            <a:tailEnd/>
          </a:ln>
          <a:effectLst/>
        </p:spPr>
        <p:txBody>
          <a:bodyPr>
            <a:spAutoFit/>
          </a:bodyPr>
          <a:lstStyle/>
          <a:p>
            <a:pPr>
              <a:spcBef>
                <a:spcPct val="50000"/>
              </a:spcBef>
            </a:pPr>
            <a:r>
              <a:rPr lang="en-US" sz="2000" dirty="0" err="1"/>
              <a:t>Đây</a:t>
            </a:r>
            <a:r>
              <a:rPr lang="en-US" sz="2000" dirty="0"/>
              <a:t> </a:t>
            </a:r>
            <a:r>
              <a:rPr lang="en-US" sz="2000" dirty="0" err="1"/>
              <a:t>là</a:t>
            </a:r>
            <a:r>
              <a:rPr lang="en-US" sz="2000" dirty="0"/>
              <a:t> </a:t>
            </a:r>
            <a:r>
              <a:rPr lang="en-US" sz="2000" dirty="0" err="1"/>
              <a:t>cách</a:t>
            </a:r>
            <a:r>
              <a:rPr lang="en-US" sz="2000" dirty="0"/>
              <a:t> </a:t>
            </a:r>
            <a:r>
              <a:rPr lang="en-US" sz="2000" dirty="0" err="1"/>
              <a:t>kết</a:t>
            </a:r>
            <a:r>
              <a:rPr lang="en-US" sz="2000" dirty="0"/>
              <a:t> </a:t>
            </a:r>
            <a:r>
              <a:rPr lang="en-US" sz="2000" dirty="0" err="1"/>
              <a:t>bài</a:t>
            </a:r>
            <a:r>
              <a:rPr lang="en-US" sz="2000" dirty="0"/>
              <a:t> </a:t>
            </a:r>
          </a:p>
          <a:p>
            <a:pPr>
              <a:spcBef>
                <a:spcPct val="50000"/>
              </a:spcBef>
            </a:pPr>
            <a:r>
              <a:rPr lang="en-US" sz="2000" dirty="0" err="1">
                <a:solidFill>
                  <a:srgbClr val="FF0000"/>
                </a:solidFill>
              </a:rPr>
              <a:t>mở</a:t>
            </a:r>
            <a:r>
              <a:rPr lang="en-US" sz="2000" dirty="0">
                <a:solidFill>
                  <a:srgbClr val="FF0000"/>
                </a:solidFill>
              </a:rPr>
              <a:t> </a:t>
            </a:r>
            <a:r>
              <a:rPr lang="en-US" sz="2000" dirty="0" err="1">
                <a:solidFill>
                  <a:srgbClr val="FF0000"/>
                </a:solidFill>
              </a:rPr>
              <a:t>rộng</a:t>
            </a:r>
            <a:endParaRPr lang="en-US" sz="2000" dirty="0">
              <a:solidFill>
                <a:srgbClr val="FF0000"/>
              </a:solidFill>
            </a:endParaRPr>
          </a:p>
        </p:txBody>
      </p:sp>
      <p:sp>
        <p:nvSpPr>
          <p:cNvPr id="7245" name="Text Box 77"/>
          <p:cNvSpPr txBox="1">
            <a:spLocks noChangeArrowheads="1"/>
          </p:cNvSpPr>
          <p:nvPr/>
        </p:nvSpPr>
        <p:spPr bwMode="auto">
          <a:xfrm>
            <a:off x="974725" y="1560513"/>
            <a:ext cx="184150" cy="366712"/>
          </a:xfrm>
          <a:prstGeom prst="rect">
            <a:avLst/>
          </a:prstGeom>
          <a:noFill/>
          <a:ln w="9525">
            <a:noFill/>
            <a:miter lim="800000"/>
            <a:headEnd/>
            <a:tailEnd/>
          </a:ln>
          <a:effectLst/>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229">
                                            <p:txEl>
                                              <p:pRg st="0" end="0"/>
                                            </p:txEl>
                                          </p:spTgt>
                                        </p:tgtEl>
                                        <p:attrNameLst>
                                          <p:attrName>style.visibility</p:attrName>
                                        </p:attrNameLst>
                                      </p:cBhvr>
                                      <p:to>
                                        <p:strVal val="visible"/>
                                      </p:to>
                                    </p:set>
                                    <p:animEffect transition="in" filter="wedge">
                                      <p:cBhvr>
                                        <p:cTn id="7" dur="2000"/>
                                        <p:tgtEl>
                                          <p:spTgt spid="72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7233">
                                            <p:txEl>
                                              <p:pRg st="0" end="0"/>
                                            </p:txEl>
                                          </p:spTgt>
                                        </p:tgtEl>
                                        <p:attrNameLst>
                                          <p:attrName>style.visibility</p:attrName>
                                        </p:attrNameLst>
                                      </p:cBhvr>
                                      <p:to>
                                        <p:strVal val="visible"/>
                                      </p:to>
                                    </p:set>
                                    <p:anim calcmode="lin" valueType="num">
                                      <p:cBhvr>
                                        <p:cTn id="12" dur="1000" fill="hold"/>
                                        <p:tgtEl>
                                          <p:spTgt spid="7233">
                                            <p:txEl>
                                              <p:pRg st="0" end="0"/>
                                            </p:txEl>
                                          </p:spTgt>
                                        </p:tgtEl>
                                        <p:attrNameLst>
                                          <p:attrName>ppt_x</p:attrName>
                                        </p:attrNameLst>
                                      </p:cBhvr>
                                      <p:tavLst>
                                        <p:tav tm="0">
                                          <p:val>
                                            <p:strVal val="#ppt_x-.2"/>
                                          </p:val>
                                        </p:tav>
                                        <p:tav tm="100000">
                                          <p:val>
                                            <p:strVal val="#ppt_x"/>
                                          </p:val>
                                        </p:tav>
                                      </p:tavLst>
                                    </p:anim>
                                    <p:anim calcmode="lin" valueType="num">
                                      <p:cBhvr>
                                        <p:cTn id="13" dur="1000" fill="hold"/>
                                        <p:tgtEl>
                                          <p:spTgt spid="72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23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232">
                                            <p:txEl>
                                              <p:pRg st="0" end="0"/>
                                            </p:txEl>
                                          </p:spTgt>
                                        </p:tgtEl>
                                        <p:attrNameLst>
                                          <p:attrName>style.visibility</p:attrName>
                                        </p:attrNameLst>
                                      </p:cBhvr>
                                      <p:to>
                                        <p:strVal val="visible"/>
                                      </p:to>
                                    </p:set>
                                    <p:anim calcmode="discrete" valueType="clr">
                                      <p:cBhvr override="childStyle">
                                        <p:cTn id="19" dur="80"/>
                                        <p:tgtEl>
                                          <p:spTgt spid="723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232">
                                            <p:txEl>
                                              <p:pRg st="0" end="0"/>
                                            </p:txEl>
                                          </p:spTgt>
                                        </p:tgtEl>
                                        <p:attrNameLst>
                                          <p:attrName>fillcolor</p:attrName>
                                        </p:attrNameLst>
                                      </p:cBhvr>
                                      <p:tavLst>
                                        <p:tav tm="0">
                                          <p:val>
                                            <p:clrVal>
                                              <a:schemeClr val="accent2"/>
                                            </p:clrVal>
                                          </p:val>
                                        </p:tav>
                                        <p:tav tm="50000">
                                          <p:val>
                                            <p:clrVal>
                                              <a:schemeClr val="hlink"/>
                                            </p:clrVal>
                                          </p:val>
                                        </p:tav>
                                      </p:tavLst>
                                    </p:anim>
                                    <p:set>
                                      <p:cBhvr>
                                        <p:cTn id="21" dur="80"/>
                                        <p:tgtEl>
                                          <p:spTgt spid="7232">
                                            <p:txEl>
                                              <p:pRg st="0" end="0"/>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238">
                                            <p:txEl>
                                              <p:pRg st="0" end="0"/>
                                            </p:txEl>
                                          </p:spTgt>
                                        </p:tgtEl>
                                        <p:attrNameLst>
                                          <p:attrName>style.visibility</p:attrName>
                                        </p:attrNameLst>
                                      </p:cBhvr>
                                      <p:to>
                                        <p:strVal val="visible"/>
                                      </p:to>
                                    </p:set>
                                    <p:anim calcmode="discrete" valueType="clr">
                                      <p:cBhvr override="childStyle">
                                        <p:cTn id="26" dur="80"/>
                                        <p:tgtEl>
                                          <p:spTgt spid="723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238">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7238">
                                            <p:txEl>
                                              <p:pRg st="0" end="0"/>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7238">
                                            <p:txEl>
                                              <p:pRg st="1" end="1"/>
                                            </p:txEl>
                                          </p:spTgt>
                                        </p:tgtEl>
                                        <p:attrNameLst>
                                          <p:attrName>style.visibility</p:attrName>
                                        </p:attrNameLst>
                                      </p:cBhvr>
                                      <p:to>
                                        <p:strVal val="visible"/>
                                      </p:to>
                                    </p:set>
                                    <p:anim calcmode="discrete" valueType="clr">
                                      <p:cBhvr override="childStyle">
                                        <p:cTn id="33" dur="80"/>
                                        <p:tgtEl>
                                          <p:spTgt spid="723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238">
                                            <p:txEl>
                                              <p:pRg st="1" end="1"/>
                                            </p:txEl>
                                          </p:spTgt>
                                        </p:tgtEl>
                                        <p:attrNameLst>
                                          <p:attrName>fillcolor</p:attrName>
                                        </p:attrNameLst>
                                      </p:cBhvr>
                                      <p:tavLst>
                                        <p:tav tm="0">
                                          <p:val>
                                            <p:clrVal>
                                              <a:schemeClr val="accent2"/>
                                            </p:clrVal>
                                          </p:val>
                                        </p:tav>
                                        <p:tav tm="50000">
                                          <p:val>
                                            <p:clrVal>
                                              <a:schemeClr val="hlink"/>
                                            </p:clrVal>
                                          </p:val>
                                        </p:tav>
                                      </p:tavLst>
                                    </p:anim>
                                    <p:set>
                                      <p:cBhvr>
                                        <p:cTn id="35" dur="80"/>
                                        <p:tgtEl>
                                          <p:spTgt spid="7238">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0316148"/>
  <p:tag name="VIOLETTITLE" val="TV 4"/>
  <p:tag name="VIOLETLESSON" val="22"/>
  <p:tag name="VIOLETCATID" val="7840646"/>
  <p:tag name="VIOLETSUBJECT" val="Tập làm văn 4"/>
  <p:tag name="VIOLETAUTHORID" val="2028814"/>
  <p:tag name="VIOLETAUTHORNAME" val="Nguyễn Thị Kim Anh"/>
  <p:tag name="VIOLETAUTHORAVATAR" val="2/28/814/avatar.jpg"/>
  <p:tag name="VIOLETAUTHORADDRESS" val="Trường TH Trương Hoành - Quảng Nam"/>
  <p:tag name="VIOLETDATE" val="2014-04-16 16:37:15"/>
  <p:tag name="VIOLETHIT" val="168"/>
  <p:tag name="VIOLETLIKE"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70&quot;/&gt;&lt;/object&gt;&lt;object type=&quot;3&quot; unique_id=&quot;10006&quot;&gt;&lt;property id=&quot;20148&quot; value=&quot;5&quot;/&gt;&lt;property id=&quot;20300&quot; value=&quot;Slide 6&quot;/&gt;&lt;property id=&quot;20307&quot; value=&quot;271&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10&quot;&gt;&lt;property id=&quot;20148&quot; value=&quot;5&quot;/&gt;&lt;property id=&quot;20300&quot; value=&quot;Slide 10&quot;/&gt;&lt;property id=&quot;20307&quot; value=&quot;273&quot;/&gt;&lt;/object&gt;&lt;object type=&quot;3&quot; unique_id=&quot;10011&quot;&gt;&lt;property id=&quot;20148&quot; value=&quot;5&quot;/&gt;&lt;property id=&quot;20300&quot; value=&quot;Slide 11&quot;/&gt;&lt;property id=&quot;20307&quot; value=&quot;274&quot;/&gt;&lt;/object&gt;&lt;object type=&quot;3&quot; unique_id=&quot;10012&quot;&gt;&lt;property id=&quot;20148&quot; value=&quot;5&quot;/&gt;&lt;property id=&quot;20300&quot; value=&quot;Slide 12&quot;/&gt;&lt;property id=&quot;20307&quot; value=&quot;275&quot;/&gt;&lt;/object&gt;&lt;object type=&quot;3&quot; unique_id=&quot;10013&quot;&gt;&lt;property id=&quot;20148&quot; value=&quot;5&quot;/&gt;&lt;property id=&quot;20300&quot; value=&quot;Slide 13&quot;/&gt;&lt;property id=&quot;20307&quot; value=&quot;277&quot;/&gt;&lt;/object&gt;&lt;object type=&quot;3&quot; unique_id=&quot;10014&quot;&gt;&lt;property id=&quot;20148&quot; value=&quot;5&quot;/&gt;&lt;property id=&quot;20300&quot; value=&quot;Slide 14&quot;/&gt;&lt;property id=&quot;20307&quot; value=&quot;276&quot;/&gt;&lt;/object&gt;&lt;object type=&quot;3&quot; unique_id=&quot;10015&quot;&gt;&lt;property id=&quot;20148&quot; value=&quot;5&quot;/&gt;&lt;property id=&quot;20300&quot; value=&quot;Slide 15&quot;/&gt;&lt;property id=&quot;20307&quot; value=&quot;265&quot;/&gt;&lt;/object&gt;&lt;object type=&quot;3&quot; unique_id=&quot;10016&quot;&gt;&lt;property id=&quot;20148&quot; value=&quot;5&quot;/&gt;&lt;property id=&quot;20300&quot; value=&quot;Slide 16&quot;/&gt;&lt;property id=&quot;20307&quot; value=&quot;279&quot;/&gt;&lt;/object&gt;&lt;object type=&quot;3&quot; unique_id=&quot;10018&quot;&gt;&lt;property id=&quot;20148&quot; value=&quot;5&quot;/&gt;&lt;property id=&quot;20300&quot; value=&quot;Slide 19&quot;/&gt;&lt;property id=&quot;20307&quot; value=&quot;278&quot;/&gt;&lt;/object&gt;&lt;object type=&quot;3&quot; unique_id=&quot;10271&quot;&gt;&lt;property id=&quot;20148&quot; value=&quot;5&quot;/&gt;&lt;property id=&quot;20300&quot; value=&quot;Slide 3 - &amp;quot;ÔN BÀI CŨ&amp;quot;&quot;/&gt;&lt;property id=&quot;20307&quot; value=&quot;280&quot;/&gt;&lt;/object&gt;&lt;object type=&quot;3&quot; unique_id=&quot;10272&quot;&gt;&lt;property id=&quot;20148&quot; value=&quot;5&quot;/&gt;&lt;property id=&quot;20300&quot; value=&quot;Slide 4&quot;/&gt;&lt;property id=&quot;20307&quot; value=&quot;281&quot;/&gt;&lt;/object&gt;&lt;object type=&quot;3&quot; unique_id=&quot;10273&quot;&gt;&lt;property id=&quot;20148&quot; value=&quot;5&quot;/&gt;&lt;property id=&quot;20300&quot; value=&quot;Slide 17&quot;/&gt;&lt;property id=&quot;20307&quot; value=&quot;282&quot;/&gt;&lt;/object&gt;&lt;object type=&quot;3&quot; unique_id=&quot;10328&quot;&gt;&lt;property id=&quot;20148&quot; value=&quot;5&quot;/&gt;&lt;property id=&quot;20300&quot; value=&quot;Slide 7&quot;/&gt;&lt;property id=&quot;20307&quot; value=&quot;284&quot;/&gt;&lt;/object&gt;&lt;object type=&quot;3&quot; unique_id=&quot;10329&quot;&gt;&lt;property id=&quot;20148&quot; value=&quot;5&quot;/&gt;&lt;property id=&quot;20300&quot; value=&quot;Slide 18&quot;/&gt;&lt;property id=&quot;20307&quot; value=&quot;285&quot;/&gt;&lt;/object&gt;&lt;object type=&quot;3&quot; unique_id=&quot;10350&quot;&gt;&lt;property id=&quot;20148&quot; value=&quot;5&quot;/&gt;&lt;property id=&quot;20300&quot; value=&quot;Slide 1&quot;/&gt;&lt;property id=&quot;20307&quot; value=&quot;28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575</TotalTime>
  <Words>1431</Words>
  <Application>Microsoft Office PowerPoint</Application>
  <PresentationFormat>On-screen Show (4:3)</PresentationFormat>
  <Paragraphs>87</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Times New Roman</vt:lpstr>
      <vt:lpstr>VNI-Murray</vt:lpstr>
      <vt:lpstr>VNI-Times</vt:lpstr>
      <vt:lpstr>Office Theme</vt:lpstr>
      <vt:lpstr>Slide 1</vt:lpstr>
      <vt:lpstr>Slide 2</vt:lpstr>
      <vt:lpstr>ÔN BÀI CŨ</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AutoBVT</cp:lastModifiedBy>
  <cp:revision>46</cp:revision>
  <dcterms:created xsi:type="dcterms:W3CDTF">2007-01-01T03:05:55Z</dcterms:created>
  <dcterms:modified xsi:type="dcterms:W3CDTF">2016-11-17T04:55:33Z</dcterms:modified>
</cp:coreProperties>
</file>